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74" r:id="rId3"/>
    <p:sldId id="257" r:id="rId4"/>
    <p:sldId id="258" r:id="rId5"/>
    <p:sldId id="259" r:id="rId6"/>
    <p:sldId id="260" r:id="rId7"/>
    <p:sldId id="261" r:id="rId8"/>
    <p:sldId id="262" r:id="rId9"/>
    <p:sldId id="263" r:id="rId10"/>
    <p:sldId id="264" r:id="rId11"/>
    <p:sldId id="265" r:id="rId12"/>
    <p:sldId id="281" r:id="rId13"/>
    <p:sldId id="277" r:id="rId14"/>
    <p:sldId id="278" r:id="rId15"/>
    <p:sldId id="279" r:id="rId16"/>
    <p:sldId id="280" r:id="rId17"/>
    <p:sldId id="282" r:id="rId18"/>
    <p:sldId id="283" r:id="rId19"/>
    <p:sldId id="284" r:id="rId20"/>
    <p:sldId id="285" r:id="rId21"/>
    <p:sldId id="308" r:id="rId22"/>
    <p:sldId id="309" r:id="rId23"/>
    <p:sldId id="286" r:id="rId24"/>
    <p:sldId id="287" r:id="rId25"/>
    <p:sldId id="288" r:id="rId26"/>
    <p:sldId id="289" r:id="rId27"/>
    <p:sldId id="329" r:id="rId28"/>
    <p:sldId id="332" r:id="rId29"/>
    <p:sldId id="330" r:id="rId30"/>
    <p:sldId id="295" r:id="rId31"/>
    <p:sldId id="302" r:id="rId32"/>
    <p:sldId id="301" r:id="rId33"/>
    <p:sldId id="303" r:id="rId34"/>
    <p:sldId id="306" r:id="rId35"/>
    <p:sldId id="304" r:id="rId36"/>
    <p:sldId id="307" r:id="rId37"/>
    <p:sldId id="305" r:id="rId38"/>
    <p:sldId id="290" r:id="rId39"/>
    <p:sldId id="291" r:id="rId40"/>
    <p:sldId id="292" r:id="rId41"/>
    <p:sldId id="293" r:id="rId42"/>
    <p:sldId id="294" r:id="rId43"/>
    <p:sldId id="296" r:id="rId44"/>
    <p:sldId id="297" r:id="rId45"/>
    <p:sldId id="310" r:id="rId46"/>
    <p:sldId id="298" r:id="rId47"/>
    <p:sldId id="299" r:id="rId48"/>
    <p:sldId id="300" r:id="rId49"/>
    <p:sldId id="273" r:id="rId50"/>
    <p:sldId id="266" r:id="rId51"/>
    <p:sldId id="311" r:id="rId52"/>
    <p:sldId id="312" r:id="rId53"/>
    <p:sldId id="313" r:id="rId54"/>
    <p:sldId id="315" r:id="rId55"/>
    <p:sldId id="314" r:id="rId56"/>
    <p:sldId id="321" r:id="rId57"/>
    <p:sldId id="318" r:id="rId58"/>
    <p:sldId id="317" r:id="rId59"/>
    <p:sldId id="316" r:id="rId60"/>
    <p:sldId id="340" r:id="rId61"/>
    <p:sldId id="341" r:id="rId62"/>
    <p:sldId id="342" r:id="rId63"/>
    <p:sldId id="343" r:id="rId64"/>
    <p:sldId id="345" r:id="rId65"/>
    <p:sldId id="346" r:id="rId66"/>
    <p:sldId id="347" r:id="rId67"/>
    <p:sldId id="348" r:id="rId68"/>
    <p:sldId id="322" r:id="rId69"/>
    <p:sldId id="319" r:id="rId70"/>
    <p:sldId id="320" r:id="rId71"/>
    <p:sldId id="323" r:id="rId72"/>
    <p:sldId id="324" r:id="rId73"/>
    <p:sldId id="325" r:id="rId74"/>
    <p:sldId id="326" r:id="rId75"/>
    <p:sldId id="328" r:id="rId76"/>
    <p:sldId id="327" r:id="rId77"/>
    <p:sldId id="333" r:id="rId78"/>
    <p:sldId id="334" r:id="rId79"/>
    <p:sldId id="335" r:id="rId80"/>
    <p:sldId id="336" r:id="rId81"/>
    <p:sldId id="337" r:id="rId82"/>
    <p:sldId id="338" r:id="rId83"/>
    <p:sldId id="339" r:id="rId84"/>
    <p:sldId id="344" r:id="rId85"/>
    <p:sldId id="267" r:id="rId86"/>
    <p:sldId id="268" r:id="rId87"/>
    <p:sldId id="269" r:id="rId88"/>
    <p:sldId id="275" r:id="rId89"/>
    <p:sldId id="270" r:id="rId90"/>
    <p:sldId id="271" r:id="rId91"/>
    <p:sldId id="276" r:id="rId92"/>
    <p:sldId id="272" r:id="rId93"/>
  </p:sldIdLst>
  <p:sldSz cx="9144000" cy="6858000" type="screen4x3"/>
  <p:notesSz cx="6858000" cy="9144000"/>
  <p:defaultTextStyle>
    <a:defPPr>
      <a:defRPr lang="en-US"/>
    </a:defPPr>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8" d="100"/>
          <a:sy n="68" d="100"/>
        </p:scale>
        <p:origin x="124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標題投影片">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1574" y="0"/>
            <a:ext cx="9144000" cy="6858000"/>
            <a:chOff x="-1574" y="0"/>
            <a:chExt cx="9144000" cy="6858000"/>
          </a:xfrm>
        </p:grpSpPr>
        <p:pic>
          <p:nvPicPr>
            <p:cNvPr id="7" name="Rectangle 6"/>
            <p:cNvPicPr>
              <a:picLocks noChangeAspect="1"/>
            </p:cNvPicPr>
            <p:nvPr/>
          </p:nvPicPr>
          <p:blipFill>
            <a:blip r:embed="rId2" cstate="print">
              <a:duotone>
                <a:schemeClr val="accent1"/>
                <a:srgbClr val="FFFFFF"/>
              </a:duotone>
              <a:lum bright="-10000"/>
            </a:blip>
            <a:stretch>
              <a:fillRect/>
            </a:stretch>
          </p:blipFill>
          <p:spPr>
            <a:xfrm>
              <a:off x="-1574" y="381000"/>
              <a:ext cx="9144000" cy="6093619"/>
            </a:xfrm>
            <a:prstGeom prst="rect">
              <a:avLst/>
            </a:prstGeom>
            <a:noFill/>
            <a:ln>
              <a:noFill/>
            </a:ln>
          </p:spPr>
        </p:pic>
        <p:sp>
          <p:nvSpPr>
            <p:cNvPr id="11" name="Rectangle 10"/>
            <p:cNvSpPr/>
            <p:nvPr/>
          </p:nvSpPr>
          <p:spPr>
            <a:xfrm>
              <a:off x="-1574" y="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2" name="Rectangle 11"/>
            <p:cNvSpPr/>
            <p:nvPr/>
          </p:nvSpPr>
          <p:spPr>
            <a:xfrm>
              <a:off x="-1574" y="655320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15" name="Straight Connector 14"/>
            <p:cNvCxnSpPr/>
            <p:nvPr/>
          </p:nvCxnSpPr>
          <p:spPr>
            <a:xfrm>
              <a:off x="-1574" y="381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74" y="6477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21" name="Shape 20"/>
          <p:cNvSpPr>
            <a:spLocks noGrp="1"/>
          </p:cNvSpPr>
          <p:nvPr>
            <p:ph type="title"/>
          </p:nvPr>
        </p:nvSpPr>
        <p:spPr>
          <a:xfrm>
            <a:off x="704850" y="4705165"/>
            <a:ext cx="7772400" cy="1447060"/>
          </a:xfrm>
          <a:prstGeom prst="rect">
            <a:avLst/>
          </a:prstGeom>
        </p:spPr>
        <p:txBody>
          <a:bodyPr anchor="t"/>
          <a:lstStyle>
            <a:lvl1pPr algn="ctr" latinLnBrk="0">
              <a:defRPr lang="zh-TW" sz="4000" b="1" cap="none" baseline="0">
                <a:solidFill>
                  <a:schemeClr val="tx1"/>
                </a:solidFill>
                <a:effectLst>
                  <a:outerShdw blurRad="50800" dist="50800" dir="2700000" algn="tl" rotWithShape="0">
                    <a:srgbClr val="000000">
                      <a:alpha val="43137"/>
                    </a:srgbClr>
                  </a:outerShdw>
                </a:effectLst>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zh-TW" dirty="0"/>
          </a:p>
        </p:txBody>
      </p:sp>
      <p:sp>
        <p:nvSpPr>
          <p:cNvPr id="3" name="Shape 2"/>
          <p:cNvSpPr>
            <a:spLocks noGrp="1"/>
          </p:cNvSpPr>
          <p:nvPr>
            <p:ph type="subTitle" idx="1"/>
          </p:nvPr>
        </p:nvSpPr>
        <p:spPr>
          <a:xfrm>
            <a:off x="337351" y="1460702"/>
            <a:ext cx="8495931" cy="2674054"/>
          </a:xfrm>
        </p:spPr>
        <p:txBody>
          <a:bodyPr anchor="b" anchorCtr="0">
            <a:normAutofit/>
          </a:bodyPr>
          <a:lstStyle>
            <a:lvl1pPr marL="0" indent="0" algn="ctr" latinLnBrk="0">
              <a:buNone/>
              <a:defRPr lang="zh-TW" sz="6600" b="1">
                <a:solidFill>
                  <a:schemeClr val="bg2"/>
                </a:solidFill>
                <a:effectLst/>
                <a:latin typeface="微軟正黑體" panose="020B0604030504040204" pitchFamily="34" charset="-120"/>
                <a:ea typeface="微軟正黑體" panose="020B0604030504040204" pitchFamily="34" charset="-120"/>
              </a:defRPr>
            </a:lvl1pPr>
            <a:lvl2pPr marL="457200" indent="0" algn="ctr">
              <a:buNone/>
              <a:defRPr lang="zh-TW">
                <a:solidFill>
                  <a:schemeClr val="tx1">
                    <a:tint val="75000"/>
                  </a:schemeClr>
                </a:solidFill>
              </a:defRPr>
            </a:lvl2pPr>
            <a:lvl3pPr marL="914400" indent="0" algn="ctr">
              <a:buNone/>
              <a:defRPr lang="zh-TW">
                <a:solidFill>
                  <a:schemeClr val="tx1">
                    <a:tint val="75000"/>
                  </a:schemeClr>
                </a:solidFill>
              </a:defRPr>
            </a:lvl3pPr>
            <a:lvl4pPr marL="1371600" indent="0" algn="ctr">
              <a:buNone/>
              <a:defRPr lang="zh-TW">
                <a:solidFill>
                  <a:schemeClr val="tx1">
                    <a:tint val="75000"/>
                  </a:schemeClr>
                </a:solidFill>
              </a:defRPr>
            </a:lvl4pPr>
            <a:lvl5pPr marL="1828800" indent="0" algn="ctr">
              <a:buNone/>
              <a:defRPr lang="zh-TW">
                <a:solidFill>
                  <a:schemeClr val="tx1">
                    <a:tint val="75000"/>
                  </a:schemeClr>
                </a:solidFill>
              </a:defRPr>
            </a:lvl5pPr>
            <a:lvl6pPr marL="2286000" indent="0" algn="ctr">
              <a:buNone/>
              <a:defRPr lang="zh-TW">
                <a:solidFill>
                  <a:schemeClr val="tx1">
                    <a:tint val="75000"/>
                  </a:schemeClr>
                </a:solidFill>
              </a:defRPr>
            </a:lvl6pPr>
            <a:lvl7pPr marL="2743200" indent="0" algn="ctr">
              <a:buNone/>
              <a:defRPr lang="zh-TW">
                <a:solidFill>
                  <a:schemeClr val="tx1">
                    <a:tint val="75000"/>
                  </a:schemeClr>
                </a:solidFill>
              </a:defRPr>
            </a:lvl7pPr>
            <a:lvl8pPr marL="3200400" indent="0" algn="ctr">
              <a:buNone/>
              <a:defRPr lang="zh-TW">
                <a:solidFill>
                  <a:schemeClr val="tx1">
                    <a:tint val="75000"/>
                  </a:schemeClr>
                </a:solidFill>
              </a:defRPr>
            </a:lvl8pPr>
            <a:lvl9pPr marL="3657600" indent="0" algn="ctr">
              <a:buNone/>
              <a:defRPr lang="zh-TW">
                <a:solidFill>
                  <a:schemeClr val="tx1">
                    <a:tint val="75000"/>
                  </a:schemeClr>
                </a:solidFill>
              </a:defRPr>
            </a:lvl9pPr>
          </a:lstStyle>
          <a:p>
            <a:r>
              <a:rPr lang="zh-TW" altLang="en-US"/>
              <a:t>按一下以編輯母片子標題樣式</a:t>
            </a:r>
            <a:endParaRPr lang="zh-TW" dirty="0"/>
          </a:p>
        </p:txBody>
      </p:sp>
    </p:spTree>
    <p:extLst>
      <p:ext uri="{BB962C8B-B14F-4D97-AF65-F5344CB8AC3E}">
        <p14:creationId xmlns:p14="http://schemas.microsoft.com/office/powerpoint/2010/main" val="1314702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標題及物件">
    <p:bg>
      <p:bgRef idx="1002">
        <a:schemeClr val="bg2"/>
      </p:bgRef>
    </p:bg>
    <p:spTree>
      <p:nvGrpSpPr>
        <p:cNvPr id="1" name=""/>
        <p:cNvGrpSpPr/>
        <p:nvPr/>
      </p:nvGrpSpPr>
      <p:grpSpPr>
        <a:xfrm>
          <a:off x="0" y="0"/>
          <a:ext cx="0" cy="0"/>
          <a:chOff x="0" y="0"/>
          <a:chExt cx="0" cy="0"/>
        </a:xfrm>
      </p:grpSpPr>
      <p:sp>
        <p:nvSpPr>
          <p:cNvPr id="3" name="Shape 2"/>
          <p:cNvSpPr>
            <a:spLocks noGrp="1"/>
          </p:cNvSpPr>
          <p:nvPr>
            <p:ph idx="1"/>
          </p:nvPr>
        </p:nvSpPr>
        <p:spPr>
          <a:xfrm>
            <a:off x="177553" y="1600200"/>
            <a:ext cx="8851037" cy="5121275"/>
          </a:xfrm>
        </p:spPr>
        <p:txBody>
          <a:bodyPr/>
          <a:lstStyle>
            <a:lvl1pPr marL="342900" indent="-342900">
              <a:defRPr lang="zh-TW" altLang="en-US" sz="4000" b="1" kern="1200" dirty="0" smtClean="0">
                <a:solidFill>
                  <a:schemeClr val="tx1"/>
                </a:solidFill>
                <a:effectLst>
                  <a:outerShdw blurRad="50800" dist="50800" dir="2700000" algn="tl" rotWithShape="0">
                    <a:srgbClr val="000000">
                      <a:alpha val="43137"/>
                    </a:srgbClr>
                  </a:outerShdw>
                </a:effectLst>
                <a:latin typeface="微軟正黑體" panose="020B0604030504040204" pitchFamily="34" charset="-120"/>
                <a:ea typeface="微軟正黑體" panose="020B0604030504040204" pitchFamily="34" charset="-120"/>
                <a:cs typeface="+mn-cs"/>
              </a:defRPr>
            </a:lvl1pPr>
            <a:lvl2pPr>
              <a:defRPr sz="2800" b="1">
                <a:latin typeface="微軟正黑體" panose="020B0604030504040204" pitchFamily="34" charset="-120"/>
                <a:ea typeface="微軟正黑體" panose="020B0604030504040204" pitchFamily="34" charset="-120"/>
              </a:defRPr>
            </a:lvl2pPr>
            <a:lvl3pPr>
              <a:defRPr sz="2400" b="1">
                <a:latin typeface="微軟正黑體" panose="020B0604030504040204" pitchFamily="34" charset="-120"/>
                <a:ea typeface="微軟正黑體" panose="020B0604030504040204" pitchFamily="34" charset="-120"/>
              </a:defRPr>
            </a:lvl3pPr>
            <a:lvl4pPr>
              <a:defRPr sz="2000" b="1">
                <a:latin typeface="微軟正黑體" panose="020B0604030504040204" pitchFamily="34" charset="-120"/>
                <a:ea typeface="微軟正黑體" panose="020B0604030504040204" pitchFamily="34" charset="-120"/>
              </a:defRPr>
            </a:lvl4pPr>
            <a:lvl5pPr>
              <a:defRPr b="1">
                <a:latin typeface="微軟正黑體" panose="020B0604030504040204" pitchFamily="34" charset="-120"/>
                <a:ea typeface="微軟正黑體" panose="020B0604030504040204" pitchFamily="34" charset="-120"/>
              </a:defRPr>
            </a:lvl5pPr>
          </a:lstStyle>
          <a:p>
            <a:pPr marL="342900" lvl="0" indent="-342900" algn="l" rtl="0" eaLnBrk="1" latinLnBrk="0" hangingPunct="1">
              <a:spcBef>
                <a:spcPct val="20000"/>
              </a:spcBef>
              <a:spcAft>
                <a:spcPts val="400"/>
              </a:spcAft>
              <a:buFont typeface="Arial"/>
              <a:buChar char="•"/>
            </a:pPr>
            <a:r>
              <a:rPr lang="zh-TW" altLang="en-US"/>
              <a:t>按一下以編輯母片文字樣式</a:t>
            </a:r>
          </a:p>
          <a:p>
            <a:pPr marL="342900" lvl="1" indent="-342900" algn="l" rtl="0" eaLnBrk="1" latinLnBrk="0" hangingPunct="1">
              <a:spcBef>
                <a:spcPct val="20000"/>
              </a:spcBef>
              <a:spcAft>
                <a:spcPts val="400"/>
              </a:spcAft>
              <a:buFont typeface="Arial"/>
              <a:buChar char="•"/>
            </a:pPr>
            <a:r>
              <a:rPr lang="zh-TW" altLang="en-US"/>
              <a:t>第二層</a:t>
            </a:r>
          </a:p>
          <a:p>
            <a:pPr marL="342900" lvl="2" indent="-342900" algn="l" rtl="0" eaLnBrk="1" latinLnBrk="0" hangingPunct="1">
              <a:spcBef>
                <a:spcPct val="20000"/>
              </a:spcBef>
              <a:spcAft>
                <a:spcPts val="400"/>
              </a:spcAft>
              <a:buFont typeface="Arial"/>
              <a:buChar char="•"/>
            </a:pPr>
            <a:r>
              <a:rPr lang="zh-TW" altLang="en-US"/>
              <a:t>第三層</a:t>
            </a:r>
          </a:p>
          <a:p>
            <a:pPr marL="342900" lvl="3" indent="-342900" algn="l" rtl="0" eaLnBrk="1" latinLnBrk="0" hangingPunct="1">
              <a:spcBef>
                <a:spcPct val="20000"/>
              </a:spcBef>
              <a:spcAft>
                <a:spcPts val="400"/>
              </a:spcAft>
              <a:buFont typeface="Arial"/>
              <a:buChar char="•"/>
            </a:pPr>
            <a:r>
              <a:rPr lang="zh-TW" altLang="en-US"/>
              <a:t>第四層</a:t>
            </a:r>
          </a:p>
          <a:p>
            <a:pPr marL="342900" lvl="4" indent="-342900" algn="l" rtl="0" eaLnBrk="1" latinLnBrk="0" hangingPunct="1">
              <a:spcBef>
                <a:spcPct val="20000"/>
              </a:spcBef>
              <a:spcAft>
                <a:spcPts val="400"/>
              </a:spcAft>
              <a:buFont typeface="Arial"/>
              <a:buChar char="•"/>
            </a:pPr>
            <a:r>
              <a:rPr lang="zh-TW" altLang="en-US"/>
              <a:t>第五層</a:t>
            </a:r>
            <a:endParaRPr lang="zh-TW" dirty="0"/>
          </a:p>
        </p:txBody>
      </p:sp>
      <p:sp>
        <p:nvSpPr>
          <p:cNvPr id="4" name="Shape 3"/>
          <p:cNvSpPr>
            <a:spLocks noGrp="1"/>
          </p:cNvSpPr>
          <p:nvPr>
            <p:ph type="dt" sz="half" idx="10"/>
          </p:nvPr>
        </p:nvSpPr>
        <p:spPr/>
        <p:txBody>
          <a:bodyPr/>
          <a:lstStyle/>
          <a:p>
            <a:fld id="{5BCAD085-E8A6-8845-BD4E-CB4CCA059FC4}" type="datetimeFigureOut">
              <a:rPr lang="en-US" smtClean="0"/>
              <a:t>9/5/2024</a:t>
            </a:fld>
            <a:endParaRPr lang="en-US"/>
          </a:p>
        </p:txBody>
      </p:sp>
      <p:sp>
        <p:nvSpPr>
          <p:cNvPr id="5" name="Shape 4"/>
          <p:cNvSpPr>
            <a:spLocks noGrp="1"/>
          </p:cNvSpPr>
          <p:nvPr>
            <p:ph type="ftr" sz="quarter" idx="11"/>
          </p:nvPr>
        </p:nvSpPr>
        <p:spPr/>
        <p:txBody>
          <a:bodyPr/>
          <a:lstStyle/>
          <a:p>
            <a:endParaRPr lang="en-US"/>
          </a:p>
        </p:txBody>
      </p:sp>
      <p:sp>
        <p:nvSpPr>
          <p:cNvPr id="6" name="Shape 5"/>
          <p:cNvSpPr>
            <a:spLocks noGrp="1"/>
          </p:cNvSpPr>
          <p:nvPr>
            <p:ph type="sldNum" sz="quarter" idx="12"/>
          </p:nvPr>
        </p:nvSpPr>
        <p:spPr/>
        <p:txBody>
          <a:bodyPr/>
          <a:lstStyle/>
          <a:p>
            <a:fld id="{C1FF6DA9-008F-8B48-92A6-B652298478BF}" type="slidenum">
              <a:rPr lang="en-US" smtClean="0"/>
              <a:t>‹#›</a:t>
            </a:fld>
            <a:endParaRPr lang="en-US"/>
          </a:p>
        </p:txBody>
      </p:sp>
      <p:sp>
        <p:nvSpPr>
          <p:cNvPr id="7" name="Rectangle 6"/>
          <p:cNvSpPr>
            <a:spLocks noGrp="1"/>
          </p:cNvSpPr>
          <p:nvPr>
            <p:ph type="title"/>
          </p:nvPr>
        </p:nvSpPr>
        <p:spPr>
          <a:xfrm>
            <a:off x="275208" y="152400"/>
            <a:ext cx="8753382" cy="1265238"/>
          </a:xfrm>
        </p:spPr>
        <p:txBody>
          <a:bodyPr>
            <a:normAutofit/>
          </a:bodyPr>
          <a:lstStyle>
            <a:lvl1pPr algn="ctr">
              <a:defRPr sz="4800" b="1">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zh-TW" dirty="0"/>
          </a:p>
        </p:txBody>
      </p:sp>
    </p:spTree>
    <p:extLst>
      <p:ext uri="{BB962C8B-B14F-4D97-AF65-F5344CB8AC3E}">
        <p14:creationId xmlns:p14="http://schemas.microsoft.com/office/powerpoint/2010/main" val="121570860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標題投影片">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1574" y="0"/>
            <a:ext cx="9144000" cy="6858000"/>
            <a:chOff x="-1574" y="0"/>
            <a:chExt cx="9144000" cy="6858000"/>
          </a:xfrm>
        </p:grpSpPr>
        <p:pic>
          <p:nvPicPr>
            <p:cNvPr id="7" name="Rectangle 6"/>
            <p:cNvPicPr>
              <a:picLocks noChangeAspect="1"/>
            </p:cNvPicPr>
            <p:nvPr/>
          </p:nvPicPr>
          <p:blipFill>
            <a:blip r:embed="rId2" cstate="print">
              <a:duotone>
                <a:schemeClr val="accent1"/>
                <a:srgbClr val="FFFFFF"/>
              </a:duotone>
              <a:lum bright="-10000"/>
            </a:blip>
            <a:stretch>
              <a:fillRect/>
            </a:stretch>
          </p:blipFill>
          <p:spPr>
            <a:xfrm>
              <a:off x="-1574" y="381000"/>
              <a:ext cx="9144000" cy="6093619"/>
            </a:xfrm>
            <a:prstGeom prst="rect">
              <a:avLst/>
            </a:prstGeom>
            <a:noFill/>
            <a:ln>
              <a:noFill/>
            </a:ln>
          </p:spPr>
        </p:pic>
        <p:sp>
          <p:nvSpPr>
            <p:cNvPr id="11" name="Rectangle 10"/>
            <p:cNvSpPr/>
            <p:nvPr/>
          </p:nvSpPr>
          <p:spPr>
            <a:xfrm>
              <a:off x="-1574" y="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2" name="Rectangle 11"/>
            <p:cNvSpPr/>
            <p:nvPr/>
          </p:nvSpPr>
          <p:spPr>
            <a:xfrm>
              <a:off x="-1574" y="655320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15" name="Straight Connector 14"/>
            <p:cNvCxnSpPr/>
            <p:nvPr/>
          </p:nvCxnSpPr>
          <p:spPr>
            <a:xfrm>
              <a:off x="-1574" y="381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74" y="6477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3" name="Shape 2"/>
          <p:cNvSpPr>
            <a:spLocks noGrp="1"/>
          </p:cNvSpPr>
          <p:nvPr>
            <p:ph type="subTitle" idx="1"/>
          </p:nvPr>
        </p:nvSpPr>
        <p:spPr>
          <a:xfrm>
            <a:off x="337351" y="1460702"/>
            <a:ext cx="8495931" cy="2674054"/>
          </a:xfrm>
        </p:spPr>
        <p:txBody>
          <a:bodyPr anchor="b" anchorCtr="0">
            <a:normAutofit/>
          </a:bodyPr>
          <a:lstStyle>
            <a:lvl1pPr marL="0" indent="0" algn="ctr" latinLnBrk="0">
              <a:buNone/>
              <a:defRPr lang="zh-TW" sz="6600" b="1">
                <a:solidFill>
                  <a:schemeClr val="bg2"/>
                </a:solidFill>
                <a:effectLst/>
                <a:latin typeface="微軟正黑體" panose="020B0604030504040204" pitchFamily="34" charset="-120"/>
                <a:ea typeface="微軟正黑體" panose="020B0604030504040204" pitchFamily="34" charset="-120"/>
              </a:defRPr>
            </a:lvl1pPr>
            <a:lvl2pPr marL="457200" indent="0" algn="ctr">
              <a:buNone/>
              <a:defRPr lang="zh-TW">
                <a:solidFill>
                  <a:schemeClr val="tx1">
                    <a:tint val="75000"/>
                  </a:schemeClr>
                </a:solidFill>
              </a:defRPr>
            </a:lvl2pPr>
            <a:lvl3pPr marL="914400" indent="0" algn="ctr">
              <a:buNone/>
              <a:defRPr lang="zh-TW">
                <a:solidFill>
                  <a:schemeClr val="tx1">
                    <a:tint val="75000"/>
                  </a:schemeClr>
                </a:solidFill>
              </a:defRPr>
            </a:lvl3pPr>
            <a:lvl4pPr marL="1371600" indent="0" algn="ctr">
              <a:buNone/>
              <a:defRPr lang="zh-TW">
                <a:solidFill>
                  <a:schemeClr val="tx1">
                    <a:tint val="75000"/>
                  </a:schemeClr>
                </a:solidFill>
              </a:defRPr>
            </a:lvl4pPr>
            <a:lvl5pPr marL="1828800" indent="0" algn="ctr">
              <a:buNone/>
              <a:defRPr lang="zh-TW">
                <a:solidFill>
                  <a:schemeClr val="tx1">
                    <a:tint val="75000"/>
                  </a:schemeClr>
                </a:solidFill>
              </a:defRPr>
            </a:lvl5pPr>
            <a:lvl6pPr marL="2286000" indent="0" algn="ctr">
              <a:buNone/>
              <a:defRPr lang="zh-TW">
                <a:solidFill>
                  <a:schemeClr val="tx1">
                    <a:tint val="75000"/>
                  </a:schemeClr>
                </a:solidFill>
              </a:defRPr>
            </a:lvl6pPr>
            <a:lvl7pPr marL="2743200" indent="0" algn="ctr">
              <a:buNone/>
              <a:defRPr lang="zh-TW">
                <a:solidFill>
                  <a:schemeClr val="tx1">
                    <a:tint val="75000"/>
                  </a:schemeClr>
                </a:solidFill>
              </a:defRPr>
            </a:lvl7pPr>
            <a:lvl8pPr marL="3200400" indent="0" algn="ctr">
              <a:buNone/>
              <a:defRPr lang="zh-TW">
                <a:solidFill>
                  <a:schemeClr val="tx1">
                    <a:tint val="75000"/>
                  </a:schemeClr>
                </a:solidFill>
              </a:defRPr>
            </a:lvl8pPr>
            <a:lvl9pPr marL="3657600" indent="0" algn="ctr">
              <a:buNone/>
              <a:defRPr lang="zh-TW">
                <a:solidFill>
                  <a:schemeClr val="tx1">
                    <a:tint val="75000"/>
                  </a:schemeClr>
                </a:solidFill>
              </a:defRPr>
            </a:lvl9pPr>
          </a:lstStyle>
          <a:p>
            <a:r>
              <a:rPr lang="zh-TW" altLang="en-US"/>
              <a:t>按一下以編輯母片子標題樣式</a:t>
            </a:r>
            <a:endParaRPr lang="zh-TW" dirty="0"/>
          </a:p>
        </p:txBody>
      </p:sp>
    </p:spTree>
    <p:extLst>
      <p:ext uri="{BB962C8B-B14F-4D97-AF65-F5344CB8AC3E}">
        <p14:creationId xmlns:p14="http://schemas.microsoft.com/office/powerpoint/2010/main" val="2021487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小節標題">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1574" y="0"/>
            <a:ext cx="9145574" cy="6858000"/>
            <a:chOff x="-1574" y="0"/>
            <a:chExt cx="9145574" cy="6858000"/>
          </a:xfrm>
        </p:grpSpPr>
        <p:sp>
          <p:nvSpPr>
            <p:cNvPr id="18" name="Rectangle 17"/>
            <p:cNvSpPr/>
            <p:nvPr/>
          </p:nvSpPr>
          <p:spPr>
            <a:xfrm>
              <a:off x="0" y="381000"/>
              <a:ext cx="9144000" cy="6096000"/>
            </a:xfrm>
            <a:prstGeom prst="rect">
              <a:avLst/>
            </a:prstGeom>
            <a:gradFill>
              <a:gsLst>
                <a:gs pos="0">
                  <a:schemeClr val="accent1">
                    <a:tint val="40000"/>
                  </a:schemeClr>
                </a:gs>
                <a:gs pos="100000">
                  <a:schemeClr val="accent1">
                    <a:shade val="75000"/>
                  </a:schemeClr>
                </a:gs>
              </a:gsLst>
              <a:path path="circle">
                <a:fillToRect l="100000" t="100000" r="100000" b="100000"/>
              </a:path>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0" name="Rectangle 9"/>
            <p:cNvSpPr/>
            <p:nvPr/>
          </p:nvSpPr>
          <p:spPr>
            <a:xfrm>
              <a:off x="-1574" y="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5" name="Rectangle 14"/>
            <p:cNvSpPr/>
            <p:nvPr/>
          </p:nvSpPr>
          <p:spPr>
            <a:xfrm>
              <a:off x="-1574" y="655320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16" name="Straight Connector 15"/>
            <p:cNvCxnSpPr/>
            <p:nvPr/>
          </p:nvCxnSpPr>
          <p:spPr>
            <a:xfrm>
              <a:off x="-1574" y="381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74" y="6477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2" name="Shape 1"/>
          <p:cNvSpPr>
            <a:spLocks noGrp="1"/>
          </p:cNvSpPr>
          <p:nvPr>
            <p:ph type="title"/>
          </p:nvPr>
        </p:nvSpPr>
        <p:spPr>
          <a:xfrm>
            <a:off x="722313" y="4505325"/>
            <a:ext cx="7772400" cy="1362075"/>
          </a:xfrm>
          <a:prstGeom prst="rect">
            <a:avLst/>
          </a:prstGeom>
        </p:spPr>
        <p:txBody>
          <a:bodyPr anchor="t"/>
          <a:lstStyle>
            <a:lvl1pPr algn="ctr" latinLnBrk="0">
              <a:defRPr lang="zh-TW" sz="4000" b="1" cap="none" baseline="0">
                <a:solidFill>
                  <a:schemeClr val="tx1"/>
                </a:solidFill>
                <a:effectLst>
                  <a:outerShdw blurRad="50800" dist="50800" dir="2700000" algn="tl" rotWithShape="0">
                    <a:srgbClr val="000000">
                      <a:alpha val="43137"/>
                    </a:srgbClr>
                  </a:outerShdw>
                </a:effectLst>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zh-TW" dirty="0"/>
          </a:p>
        </p:txBody>
      </p:sp>
      <p:sp>
        <p:nvSpPr>
          <p:cNvPr id="3" name="Shape 2"/>
          <p:cNvSpPr>
            <a:spLocks noGrp="1"/>
          </p:cNvSpPr>
          <p:nvPr>
            <p:ph type="body" idx="1"/>
          </p:nvPr>
        </p:nvSpPr>
        <p:spPr>
          <a:xfrm>
            <a:off x="722313" y="1760955"/>
            <a:ext cx="7772400" cy="2645945"/>
          </a:xfrm>
        </p:spPr>
        <p:txBody>
          <a:bodyPr anchor="b">
            <a:normAutofit/>
          </a:bodyPr>
          <a:lstStyle>
            <a:lvl1pPr marL="0" indent="0" algn="ctr" latinLnBrk="0">
              <a:buNone/>
              <a:defRPr lang="zh-TW" sz="6600" b="1">
                <a:solidFill>
                  <a:schemeClr val="tx1"/>
                </a:solidFill>
                <a:latin typeface="微軟正黑體" panose="020B0604030504040204" pitchFamily="34" charset="-120"/>
                <a:ea typeface="微軟正黑體" panose="020B0604030504040204" pitchFamily="34" charset="-120"/>
              </a:defRPr>
            </a:lvl1pPr>
            <a:lvl2pPr marL="457200" indent="0">
              <a:buNone/>
              <a:defRPr lang="zh-TW" sz="1800">
                <a:solidFill>
                  <a:schemeClr val="tx1">
                    <a:tint val="75000"/>
                  </a:schemeClr>
                </a:solidFill>
              </a:defRPr>
            </a:lvl2pPr>
            <a:lvl3pPr marL="914400" indent="0">
              <a:buNone/>
              <a:defRPr lang="zh-TW" sz="1600">
                <a:solidFill>
                  <a:schemeClr val="tx1">
                    <a:tint val="75000"/>
                  </a:schemeClr>
                </a:solidFill>
              </a:defRPr>
            </a:lvl3pPr>
            <a:lvl4pPr marL="1371600" indent="0">
              <a:buNone/>
              <a:defRPr lang="zh-TW" sz="1400">
                <a:solidFill>
                  <a:schemeClr val="tx1">
                    <a:tint val="75000"/>
                  </a:schemeClr>
                </a:solidFill>
              </a:defRPr>
            </a:lvl4pPr>
            <a:lvl5pPr marL="1828800" indent="0">
              <a:buNone/>
              <a:defRPr lang="zh-TW" sz="1400">
                <a:solidFill>
                  <a:schemeClr val="tx1">
                    <a:tint val="75000"/>
                  </a:schemeClr>
                </a:solidFill>
              </a:defRPr>
            </a:lvl5pPr>
            <a:lvl6pPr marL="2286000" indent="0">
              <a:buNone/>
              <a:defRPr lang="zh-TW" sz="1400">
                <a:solidFill>
                  <a:schemeClr val="tx1">
                    <a:tint val="75000"/>
                  </a:schemeClr>
                </a:solidFill>
              </a:defRPr>
            </a:lvl6pPr>
            <a:lvl7pPr marL="2743200" indent="0">
              <a:buNone/>
              <a:defRPr lang="zh-TW" sz="1400">
                <a:solidFill>
                  <a:schemeClr val="tx1">
                    <a:tint val="75000"/>
                  </a:schemeClr>
                </a:solidFill>
              </a:defRPr>
            </a:lvl7pPr>
            <a:lvl8pPr marL="3200400" indent="0">
              <a:buNone/>
              <a:defRPr lang="zh-TW" sz="1400">
                <a:solidFill>
                  <a:schemeClr val="tx1">
                    <a:tint val="75000"/>
                  </a:schemeClr>
                </a:solidFill>
              </a:defRPr>
            </a:lvl8pPr>
            <a:lvl9pPr marL="3657600" indent="0">
              <a:buNone/>
              <a:defRPr lang="zh-TW" sz="1400">
                <a:solidFill>
                  <a:schemeClr val="tx1">
                    <a:tint val="75000"/>
                  </a:schemeClr>
                </a:solidFill>
              </a:defRPr>
            </a:lvl9pPr>
          </a:lstStyle>
          <a:p>
            <a:pPr lvl="0"/>
            <a:r>
              <a:rPr lang="zh-TW" altLang="en-US"/>
              <a:t>按一下以編輯母片文字樣式</a:t>
            </a:r>
          </a:p>
        </p:txBody>
      </p:sp>
    </p:spTree>
    <p:extLst>
      <p:ext uri="{BB962C8B-B14F-4D97-AF65-F5344CB8AC3E}">
        <p14:creationId xmlns:p14="http://schemas.microsoft.com/office/powerpoint/2010/main" val="4064028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_小節標題">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3148" y="0"/>
            <a:ext cx="9145574" cy="6858000"/>
            <a:chOff x="-1574" y="0"/>
            <a:chExt cx="9145574" cy="6858000"/>
          </a:xfrm>
        </p:grpSpPr>
        <p:sp>
          <p:nvSpPr>
            <p:cNvPr id="18" name="Rectangle 17"/>
            <p:cNvSpPr/>
            <p:nvPr/>
          </p:nvSpPr>
          <p:spPr>
            <a:xfrm>
              <a:off x="0" y="381000"/>
              <a:ext cx="9144000" cy="6096000"/>
            </a:xfrm>
            <a:prstGeom prst="rect">
              <a:avLst/>
            </a:prstGeom>
            <a:gradFill>
              <a:gsLst>
                <a:gs pos="0">
                  <a:schemeClr val="accent1">
                    <a:tint val="40000"/>
                  </a:schemeClr>
                </a:gs>
                <a:gs pos="100000">
                  <a:schemeClr val="accent1">
                    <a:shade val="75000"/>
                  </a:schemeClr>
                </a:gs>
              </a:gsLst>
              <a:path path="circle">
                <a:fillToRect l="100000" t="100000" r="100000" b="100000"/>
              </a:path>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0" name="Rectangle 9"/>
            <p:cNvSpPr/>
            <p:nvPr/>
          </p:nvSpPr>
          <p:spPr>
            <a:xfrm>
              <a:off x="-1574" y="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5" name="Rectangle 14"/>
            <p:cNvSpPr/>
            <p:nvPr/>
          </p:nvSpPr>
          <p:spPr>
            <a:xfrm>
              <a:off x="-1574" y="655320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16" name="Straight Connector 15"/>
            <p:cNvCxnSpPr/>
            <p:nvPr/>
          </p:nvCxnSpPr>
          <p:spPr>
            <a:xfrm>
              <a:off x="-1574" y="381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74" y="6477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3" name="Shape 2"/>
          <p:cNvSpPr>
            <a:spLocks noGrp="1"/>
          </p:cNvSpPr>
          <p:nvPr>
            <p:ph type="body" idx="1"/>
          </p:nvPr>
        </p:nvSpPr>
        <p:spPr>
          <a:xfrm>
            <a:off x="722313" y="1760955"/>
            <a:ext cx="7772400" cy="2645945"/>
          </a:xfrm>
        </p:spPr>
        <p:txBody>
          <a:bodyPr anchor="b">
            <a:normAutofit/>
          </a:bodyPr>
          <a:lstStyle>
            <a:lvl1pPr marL="0" indent="0" algn="ctr" latinLnBrk="0">
              <a:buNone/>
              <a:defRPr lang="zh-TW" sz="6600" b="1">
                <a:solidFill>
                  <a:schemeClr val="tx1"/>
                </a:solidFill>
                <a:latin typeface="微軟正黑體" panose="020B0604030504040204" pitchFamily="34" charset="-120"/>
                <a:ea typeface="微軟正黑體" panose="020B0604030504040204" pitchFamily="34" charset="-120"/>
              </a:defRPr>
            </a:lvl1pPr>
            <a:lvl2pPr marL="457200" indent="0">
              <a:buNone/>
              <a:defRPr lang="zh-TW" sz="1800">
                <a:solidFill>
                  <a:schemeClr val="tx1">
                    <a:tint val="75000"/>
                  </a:schemeClr>
                </a:solidFill>
              </a:defRPr>
            </a:lvl2pPr>
            <a:lvl3pPr marL="914400" indent="0">
              <a:buNone/>
              <a:defRPr lang="zh-TW" sz="1600">
                <a:solidFill>
                  <a:schemeClr val="tx1">
                    <a:tint val="75000"/>
                  </a:schemeClr>
                </a:solidFill>
              </a:defRPr>
            </a:lvl3pPr>
            <a:lvl4pPr marL="1371600" indent="0">
              <a:buNone/>
              <a:defRPr lang="zh-TW" sz="1400">
                <a:solidFill>
                  <a:schemeClr val="tx1">
                    <a:tint val="75000"/>
                  </a:schemeClr>
                </a:solidFill>
              </a:defRPr>
            </a:lvl4pPr>
            <a:lvl5pPr marL="1828800" indent="0">
              <a:buNone/>
              <a:defRPr lang="zh-TW" sz="1400">
                <a:solidFill>
                  <a:schemeClr val="tx1">
                    <a:tint val="75000"/>
                  </a:schemeClr>
                </a:solidFill>
              </a:defRPr>
            </a:lvl5pPr>
            <a:lvl6pPr marL="2286000" indent="0">
              <a:buNone/>
              <a:defRPr lang="zh-TW" sz="1400">
                <a:solidFill>
                  <a:schemeClr val="tx1">
                    <a:tint val="75000"/>
                  </a:schemeClr>
                </a:solidFill>
              </a:defRPr>
            </a:lvl6pPr>
            <a:lvl7pPr marL="2743200" indent="0">
              <a:buNone/>
              <a:defRPr lang="zh-TW" sz="1400">
                <a:solidFill>
                  <a:schemeClr val="tx1">
                    <a:tint val="75000"/>
                  </a:schemeClr>
                </a:solidFill>
              </a:defRPr>
            </a:lvl7pPr>
            <a:lvl8pPr marL="3200400" indent="0">
              <a:buNone/>
              <a:defRPr lang="zh-TW" sz="1400">
                <a:solidFill>
                  <a:schemeClr val="tx1">
                    <a:tint val="75000"/>
                  </a:schemeClr>
                </a:solidFill>
              </a:defRPr>
            </a:lvl8pPr>
            <a:lvl9pPr marL="3657600" indent="0">
              <a:buNone/>
              <a:defRPr lang="zh-TW" sz="1400">
                <a:solidFill>
                  <a:schemeClr val="tx1">
                    <a:tint val="75000"/>
                  </a:schemeClr>
                </a:solidFill>
              </a:defRPr>
            </a:lvl9pPr>
          </a:lstStyle>
          <a:p>
            <a:pPr lvl="0"/>
            <a:r>
              <a:rPr lang="zh-TW" altLang="en-US"/>
              <a:t>按一下以編輯母片文字樣式</a:t>
            </a:r>
          </a:p>
        </p:txBody>
      </p:sp>
    </p:spTree>
    <p:extLst>
      <p:ext uri="{BB962C8B-B14F-4D97-AF65-F5344CB8AC3E}">
        <p14:creationId xmlns:p14="http://schemas.microsoft.com/office/powerpoint/2010/main" val="2397343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64050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BCAD085-E8A6-8845-BD4E-CB4CCA059FC4}" type="datetimeFigureOut">
              <a:rPr lang="en-US" smtClean="0"/>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61321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9144000" cy="1506538"/>
            <a:chOff x="0" y="0"/>
            <a:chExt cx="9144000" cy="1506538"/>
          </a:xfrm>
        </p:grpSpPr>
        <p:pic>
          <p:nvPicPr>
            <p:cNvPr id="7" name="Rectangle 6"/>
            <p:cNvPicPr>
              <a:picLocks noChangeAspect="1"/>
            </p:cNvPicPr>
            <p:nvPr/>
          </p:nvPicPr>
          <p:blipFill>
            <a:blip r:embed="rId9" cstate="print">
              <a:duotone>
                <a:schemeClr val="accent1"/>
                <a:srgbClr val="FFFFFF"/>
              </a:duotone>
            </a:blip>
            <a:srcRect/>
            <a:stretch>
              <a:fillRect/>
            </a:stretch>
          </p:blipFill>
          <p:spPr>
            <a:xfrm>
              <a:off x="0" y="1"/>
              <a:ext cx="9144000" cy="1419224"/>
            </a:xfrm>
            <a:prstGeom prst="rect">
              <a:avLst/>
            </a:prstGeom>
            <a:noFill/>
            <a:ln>
              <a:noFill/>
            </a:ln>
          </p:spPr>
        </p:pic>
        <p:sp>
          <p:nvSpPr>
            <p:cNvPr id="10" name="Rectangle 9"/>
            <p:cNvSpPr/>
            <p:nvPr/>
          </p:nvSpPr>
          <p:spPr>
            <a:xfrm>
              <a:off x="0" y="0"/>
              <a:ext cx="9144000" cy="1447800"/>
            </a:xfrm>
            <a:prstGeom prst="rect">
              <a:avLst/>
            </a:prstGeom>
            <a:gradFill flip="none" rotWithShape="1">
              <a:gsLst>
                <a:gs pos="0">
                  <a:schemeClr val="accent1"/>
                </a:gs>
                <a:gs pos="49000">
                  <a:schemeClr val="accent1">
                    <a:tint val="20000"/>
                    <a:alpha val="0"/>
                  </a:schemeClr>
                </a:gs>
              </a:gsLst>
              <a:lin ang="0" scaled="1"/>
              <a:tileRect/>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8" name="Straight Connector 7"/>
            <p:cNvCxnSpPr/>
            <p:nvPr/>
          </p:nvCxnSpPr>
          <p:spPr>
            <a:xfrm>
              <a:off x="0" y="142875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504950"/>
              <a:ext cx="9144000" cy="1588"/>
            </a:xfrm>
            <a:prstGeom prst="line">
              <a:avLst/>
            </a:prstGeom>
            <a:ln w="15875" cap="flat" cmpd="sng" algn="ctr">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3" name="Rectangle 2"/>
          <p:cNvSpPr>
            <a:spLocks noGrp="1"/>
          </p:cNvSpPr>
          <p:nvPr>
            <p:ph type="body" idx="1"/>
          </p:nvPr>
        </p:nvSpPr>
        <p:spPr>
          <a:xfrm>
            <a:off x="457200" y="1600200"/>
            <a:ext cx="8229600" cy="4525963"/>
          </a:xfrm>
          <a:prstGeom prst="rect">
            <a:avLst/>
          </a:prstGeom>
        </p:spPr>
        <p:txBody>
          <a:bodyPr vert="horz" rtlCol="0">
            <a:normAutofit/>
          </a:bodyPr>
          <a:lstStyle/>
          <a:p>
            <a:pPr lvl="0"/>
            <a:r>
              <a:rPr lang="zh-TW"/>
              <a:t>按一下以編輯母片文字樣式</a:t>
            </a:r>
          </a:p>
          <a:p>
            <a:pPr lvl="1"/>
            <a:r>
              <a:rPr lang="zh-TW"/>
              <a:t>第二層</a:t>
            </a:r>
          </a:p>
          <a:p>
            <a:pPr lvl="2"/>
            <a:r>
              <a:rPr lang="zh-TW"/>
              <a:t>第三層</a:t>
            </a:r>
          </a:p>
          <a:p>
            <a:pPr lvl="3"/>
            <a:r>
              <a:rPr lang="zh-TW"/>
              <a:t>第四層</a:t>
            </a:r>
          </a:p>
          <a:p>
            <a:pPr lvl="4"/>
            <a:r>
              <a:rPr lang="zh-TW"/>
              <a:t>第五層</a:t>
            </a:r>
          </a:p>
        </p:txBody>
      </p:sp>
      <p:sp>
        <p:nvSpPr>
          <p:cNvPr id="4" name="Rectangle 3"/>
          <p:cNvSpPr>
            <a:spLocks noGrp="1"/>
          </p:cNvSpPr>
          <p:nvPr>
            <p:ph type="dt" sz="half" idx="2"/>
          </p:nvPr>
        </p:nvSpPr>
        <p:spPr>
          <a:xfrm>
            <a:off x="457200" y="6356350"/>
            <a:ext cx="2133600" cy="365125"/>
          </a:xfrm>
          <a:prstGeom prst="rect">
            <a:avLst/>
          </a:prstGeom>
        </p:spPr>
        <p:txBody>
          <a:bodyPr vert="horz" rtlCol="0" anchor="ctr"/>
          <a:lstStyle>
            <a:lvl1pPr algn="l" latinLnBrk="0">
              <a:defRPr lang="zh-TW" sz="1200">
                <a:solidFill>
                  <a:schemeClr val="tx1">
                    <a:tint val="75000"/>
                  </a:schemeClr>
                </a:solidFill>
              </a:defRPr>
            </a:lvl1pPr>
          </a:lstStyle>
          <a:p>
            <a:fld id="{5BCAD085-E8A6-8845-BD4E-CB4CCA059FC4}" type="datetimeFigureOut">
              <a:rPr lang="en-US" smtClean="0"/>
              <a:t>9/5/2024</a:t>
            </a:fld>
            <a:endParaRPr lang="en-US"/>
          </a:p>
        </p:txBody>
      </p:sp>
      <p:sp>
        <p:nvSpPr>
          <p:cNvPr id="5" name="Rectangle 4"/>
          <p:cNvSpPr>
            <a:spLocks noGrp="1"/>
          </p:cNvSpPr>
          <p:nvPr>
            <p:ph type="ftr" sz="quarter" idx="3"/>
          </p:nvPr>
        </p:nvSpPr>
        <p:spPr>
          <a:xfrm>
            <a:off x="3124200" y="6356350"/>
            <a:ext cx="2895600" cy="365125"/>
          </a:xfrm>
          <a:prstGeom prst="rect">
            <a:avLst/>
          </a:prstGeom>
        </p:spPr>
        <p:txBody>
          <a:bodyPr vert="horz" rtlCol="0" anchor="ctr"/>
          <a:lstStyle>
            <a:lvl1pPr algn="ctr" latinLnBrk="0">
              <a:defRPr lang="zh-TW" sz="1200">
                <a:solidFill>
                  <a:schemeClr val="tx1">
                    <a:tint val="75000"/>
                  </a:schemeClr>
                </a:solidFill>
              </a:defRPr>
            </a:lvl1pPr>
          </a:lstStyle>
          <a:p>
            <a:endParaRPr lang="en-US"/>
          </a:p>
        </p:txBody>
      </p:sp>
      <p:sp>
        <p:nvSpPr>
          <p:cNvPr id="6" name="Rectangle 5"/>
          <p:cNvSpPr>
            <a:spLocks noGrp="1"/>
          </p:cNvSpPr>
          <p:nvPr>
            <p:ph type="sldNum" sz="quarter" idx="4"/>
          </p:nvPr>
        </p:nvSpPr>
        <p:spPr>
          <a:xfrm>
            <a:off x="6553200" y="6356350"/>
            <a:ext cx="2133600" cy="365125"/>
          </a:xfrm>
          <a:prstGeom prst="rect">
            <a:avLst/>
          </a:prstGeom>
        </p:spPr>
        <p:txBody>
          <a:bodyPr vert="horz" rtlCol="0" anchor="ctr"/>
          <a:lstStyle>
            <a:lvl1pPr algn="r" latinLnBrk="0">
              <a:defRPr lang="zh-TW" sz="1200">
                <a:solidFill>
                  <a:schemeClr val="tx1">
                    <a:tint val="75000"/>
                  </a:schemeClr>
                </a:solidFill>
              </a:defRPr>
            </a:lvl1pPr>
          </a:lstStyle>
          <a:p>
            <a:fld id="{C1FF6DA9-008F-8B48-92A6-B652298478BF}" type="slidenum">
              <a:rPr lang="en-US" smtClean="0"/>
              <a:t>‹#›</a:t>
            </a:fld>
            <a:endParaRPr lang="en-US"/>
          </a:p>
        </p:txBody>
      </p:sp>
      <p:sp>
        <p:nvSpPr>
          <p:cNvPr id="13" name="Rectangle 12"/>
          <p:cNvSpPr>
            <a:spLocks noGrp="1"/>
          </p:cNvSpPr>
          <p:nvPr>
            <p:ph type="title"/>
          </p:nvPr>
        </p:nvSpPr>
        <p:spPr>
          <a:xfrm>
            <a:off x="457200" y="152400"/>
            <a:ext cx="8229600" cy="1265238"/>
          </a:xfrm>
          <a:prstGeom prst="rect">
            <a:avLst/>
          </a:prstGeom>
        </p:spPr>
        <p:txBody>
          <a:bodyPr vert="horz" rtlCol="0" anchor="ctr">
            <a:normAutofit/>
          </a:bodyPr>
          <a:lstStyle/>
          <a:p>
            <a:r>
              <a:rPr lang="zh-TW"/>
              <a:t>按一下以編輯母片標題樣式</a:t>
            </a:r>
          </a:p>
        </p:txBody>
      </p:sp>
    </p:spTree>
    <p:extLst>
      <p:ext uri="{BB962C8B-B14F-4D97-AF65-F5344CB8AC3E}">
        <p14:creationId xmlns:p14="http://schemas.microsoft.com/office/powerpoint/2010/main" val="11588268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rtl="0" eaLnBrk="1" latinLnBrk="0" hangingPunct="1">
        <a:spcBef>
          <a:spcPct val="0"/>
        </a:spcBef>
        <a:buNone/>
        <a:defRPr kumimoji="0" lang="zh-TW" sz="4000" b="0" u="none" strike="noStrike" kern="1200" cap="none" spc="0" normalizeH="0" baseline="0">
          <a:ln>
            <a:noFill/>
          </a:ln>
          <a:solidFill>
            <a:schemeClr val="tx1"/>
          </a:solidFill>
          <a:effectLst>
            <a:outerShdw blurRad="50800" dist="50800" dir="2700000" algn="tl" rotWithShape="0">
              <a:srgbClr val="000000">
                <a:alpha val="43137"/>
              </a:srgbClr>
            </a:outerShdw>
          </a:effectLst>
          <a:uLnTx/>
          <a:uFillTx/>
          <a:latin typeface="+mj-lt"/>
          <a:ea typeface="+mj-ea"/>
          <a:cs typeface="+mj-cs"/>
        </a:defRPr>
      </a:lvl1pPr>
    </p:titleStyle>
    <p:bodyStyle>
      <a:lvl1pPr marL="342900" indent="-342900" algn="l" rtl="0" eaLnBrk="1" latinLnBrk="0" hangingPunct="1">
        <a:spcBef>
          <a:spcPct val="20000"/>
        </a:spcBef>
        <a:spcAft>
          <a:spcPts val="400"/>
        </a:spcAft>
        <a:buFont typeface="Arial"/>
        <a:buChar char="•"/>
        <a:defRPr lang="zh-TW" sz="2800" kern="1200">
          <a:solidFill>
            <a:schemeClr val="tx1"/>
          </a:solidFill>
          <a:effectLst>
            <a:outerShdw blurRad="50800" dist="50800" dir="2700000" algn="tl" rotWithShape="0">
              <a:srgbClr val="000000">
                <a:alpha val="43137"/>
              </a:srgbClr>
            </a:outerShdw>
          </a:effectLst>
          <a:latin typeface="+mn-lt"/>
          <a:ea typeface="+mn-ea"/>
          <a:cs typeface="+mn-cs"/>
        </a:defRPr>
      </a:lvl1pPr>
      <a:lvl2pPr marL="742950" indent="-285750" algn="l" rtl="0" eaLnBrk="1" latinLnBrk="0" hangingPunct="1">
        <a:spcBef>
          <a:spcPct val="20000"/>
        </a:spcBef>
        <a:buFont typeface="Arial"/>
        <a:buChar char="–"/>
        <a:defRPr lang="zh-TW" sz="2400" kern="1200">
          <a:solidFill>
            <a:schemeClr val="tx1"/>
          </a:solidFill>
          <a:effectLst>
            <a:outerShdw blurRad="50800" dist="50800" dir="2700000" algn="tl" rotWithShape="0">
              <a:srgbClr val="000000">
                <a:alpha val="43137"/>
              </a:srgbClr>
            </a:outerShdw>
          </a:effectLst>
          <a:latin typeface="+mn-lt"/>
          <a:ea typeface="+mn-ea"/>
          <a:cs typeface="+mn-cs"/>
        </a:defRPr>
      </a:lvl2pPr>
      <a:lvl3pPr marL="1143000" indent="-228600" algn="l" rtl="0" eaLnBrk="1" latinLnBrk="0" hangingPunct="1">
        <a:spcBef>
          <a:spcPct val="20000"/>
        </a:spcBef>
        <a:buFont typeface="Arial"/>
        <a:buChar char="•"/>
        <a:defRPr lang="zh-TW" sz="2000" kern="1200">
          <a:solidFill>
            <a:schemeClr val="tx1"/>
          </a:solidFill>
          <a:effectLst>
            <a:outerShdw blurRad="50800" dist="50800" dir="2700000" algn="tl" rotWithShape="0">
              <a:srgbClr val="000000">
                <a:alpha val="43137"/>
              </a:srgbClr>
            </a:outerShdw>
          </a:effectLst>
          <a:latin typeface="+mn-lt"/>
          <a:ea typeface="+mn-ea"/>
          <a:cs typeface="+mn-cs"/>
        </a:defRPr>
      </a:lvl3pPr>
      <a:lvl4pPr marL="1600200" indent="-228600" algn="l" rtl="0" eaLnBrk="1" latinLnBrk="0" hangingPunct="1">
        <a:spcBef>
          <a:spcPct val="20000"/>
        </a:spcBef>
        <a:buFont typeface="Arial"/>
        <a:buChar char="–"/>
        <a:defRPr lang="zh-TW" sz="1800" kern="1200">
          <a:solidFill>
            <a:schemeClr val="tx1"/>
          </a:solidFill>
          <a:effectLst>
            <a:outerShdw blurRad="50800" dist="50800" dir="2700000" algn="tl" rotWithShape="0">
              <a:srgbClr val="000000">
                <a:alpha val="43137"/>
              </a:srgbClr>
            </a:outerShdw>
          </a:effectLst>
          <a:latin typeface="+mn-lt"/>
          <a:ea typeface="+mn-ea"/>
          <a:cs typeface="+mn-cs"/>
        </a:defRPr>
      </a:lvl4pPr>
      <a:lvl5pPr marL="2057400" indent="-228600" algn="l" rtl="0" eaLnBrk="1" latinLnBrk="0" hangingPunct="1">
        <a:spcBef>
          <a:spcPct val="20000"/>
        </a:spcBef>
        <a:buFont typeface="Arial"/>
        <a:buChar char="»"/>
        <a:defRPr lang="zh-TW" sz="1800" kern="1200">
          <a:solidFill>
            <a:schemeClr val="tx1"/>
          </a:solidFill>
          <a:effectLst>
            <a:outerShdw blurRad="50800" dist="50800" dir="2700000" algn="tl" rotWithShape="0">
              <a:srgbClr val="000000">
                <a:alpha val="43137"/>
              </a:srgbClr>
            </a:outerShdw>
          </a:effectLst>
          <a:latin typeface="+mn-lt"/>
          <a:ea typeface="+mn-ea"/>
          <a:cs typeface="+mn-cs"/>
        </a:defRPr>
      </a:lvl5pPr>
      <a:lvl6pPr marL="2514600" indent="-228600" algn="l" rtl="0" eaLnBrk="1" latinLnBrk="0" hangingPunct="1">
        <a:spcBef>
          <a:spcPct val="20000"/>
        </a:spcBef>
        <a:buFont typeface="Arial"/>
        <a:buChar char="•"/>
        <a:defRPr lang="zh-TW"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lang="zh-TW"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lang="zh-TW"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lang="zh-TW" sz="2000" kern="1200">
          <a:solidFill>
            <a:schemeClr val="tx1"/>
          </a:solidFill>
          <a:latin typeface="+mn-lt"/>
          <a:ea typeface="+mn-ea"/>
          <a:cs typeface="+mn-cs"/>
        </a:defRPr>
      </a:lvl9pPr>
    </p:bodyStyle>
    <p:otherStyle>
      <a:lvl1pPr marL="0" algn="l" rtl="0" eaLnBrk="1" latinLnBrk="0" hangingPunct="1">
        <a:defRPr lang="zh-TW" kern="1200">
          <a:solidFill>
            <a:schemeClr val="tx1"/>
          </a:solidFill>
          <a:latin typeface="+mn-lt"/>
          <a:ea typeface="+mn-ea"/>
          <a:cs typeface="+mn-cs"/>
        </a:defRPr>
      </a:lvl1pPr>
      <a:lvl2pPr marL="457200" algn="l" rtl="0" eaLnBrk="1" hangingPunct="1">
        <a:defRPr lang="zh-TW" kern="1200">
          <a:solidFill>
            <a:schemeClr val="tx1"/>
          </a:solidFill>
          <a:latin typeface="+mn-lt"/>
          <a:ea typeface="+mn-ea"/>
          <a:cs typeface="+mn-cs"/>
        </a:defRPr>
      </a:lvl2pPr>
      <a:lvl3pPr marL="914400" algn="l" rtl="0" eaLnBrk="1" hangingPunct="1">
        <a:defRPr lang="zh-TW" kern="1200">
          <a:solidFill>
            <a:schemeClr val="tx1"/>
          </a:solidFill>
          <a:latin typeface="+mn-lt"/>
          <a:ea typeface="+mn-ea"/>
          <a:cs typeface="+mn-cs"/>
        </a:defRPr>
      </a:lvl3pPr>
      <a:lvl4pPr marL="1371600" algn="l" rtl="0" eaLnBrk="1" hangingPunct="1">
        <a:defRPr lang="zh-TW" kern="1200">
          <a:solidFill>
            <a:schemeClr val="tx1"/>
          </a:solidFill>
          <a:latin typeface="+mn-lt"/>
          <a:ea typeface="+mn-ea"/>
          <a:cs typeface="+mn-cs"/>
        </a:defRPr>
      </a:lvl4pPr>
      <a:lvl5pPr marL="1828800" algn="l" rtl="0" eaLnBrk="1" hangingPunct="1">
        <a:defRPr lang="zh-TW" kern="1200">
          <a:solidFill>
            <a:schemeClr val="tx1"/>
          </a:solidFill>
          <a:latin typeface="+mn-lt"/>
          <a:ea typeface="+mn-ea"/>
          <a:cs typeface="+mn-cs"/>
        </a:defRPr>
      </a:lvl5pPr>
      <a:lvl6pPr marL="2286000" algn="l" rtl="0" eaLnBrk="1" hangingPunct="1">
        <a:defRPr lang="zh-TW" kern="1200">
          <a:solidFill>
            <a:schemeClr val="tx1"/>
          </a:solidFill>
          <a:latin typeface="+mn-lt"/>
          <a:ea typeface="+mn-ea"/>
          <a:cs typeface="+mn-cs"/>
        </a:defRPr>
      </a:lvl6pPr>
      <a:lvl7pPr marL="2743200" algn="l" rtl="0" eaLnBrk="1" hangingPunct="1">
        <a:defRPr lang="zh-TW" kern="1200">
          <a:solidFill>
            <a:schemeClr val="tx1"/>
          </a:solidFill>
          <a:latin typeface="+mn-lt"/>
          <a:ea typeface="+mn-ea"/>
          <a:cs typeface="+mn-cs"/>
        </a:defRPr>
      </a:lvl7pPr>
      <a:lvl8pPr marL="3200400" algn="l" rtl="0" eaLnBrk="1" hangingPunct="1">
        <a:defRPr lang="zh-TW" kern="1200">
          <a:solidFill>
            <a:schemeClr val="tx1"/>
          </a:solidFill>
          <a:latin typeface="+mn-lt"/>
          <a:ea typeface="+mn-ea"/>
          <a:cs typeface="+mn-cs"/>
        </a:defRPr>
      </a:lvl8pPr>
      <a:lvl9pPr marL="3657600" algn="l" rtl="0" eaLnBrk="1" hangingPunct="1">
        <a:defRPr lang="zh-TW"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onlinedoctranslator.com/en/?utm_source=onlinedoctranslator&amp;utm_medium=pptx&amp;utm_campaign=attributio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AJiQZS5zVA4"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hyperlink" Target="https://youtu.be/9hTJBGmEDPs?t=70"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youtube.com/watch?v=Kotv9ln-3Fg&amp;list=PLPh89N96p447xu4fBpJKapUiwPJ7A7Nok&amp;index=5"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youtu.be/RJus4obV2pU?list=PLPh89N96p447xu4fBpJKapUiwPJ7A7Nok&amp;t=2783"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www.youtube.com/watch?v=k3NlQiF_yOY"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850" y="5326143"/>
            <a:ext cx="7772400" cy="826081"/>
          </a:xfrm>
        </p:spPr>
        <p:txBody>
          <a:bodyPr/>
          <a:lstStyle/>
          <a:p>
            <a:pPr rtl="0"/>
            <a:r>
              <a:rPr lang="en-US" altLang="zh-CN" dirty="0"/>
              <a:t>Ching-Wen Chen</a:t>
            </a:r>
            <a:endParaRPr dirty="0"/>
          </a:p>
        </p:txBody>
      </p:sp>
      <p:sp>
        <p:nvSpPr>
          <p:cNvPr id="4" name="副標題 3">
            <a:extLst>
              <a:ext uri="{FF2B5EF4-FFF2-40B4-BE49-F238E27FC236}">
                <a16:creationId xmlns:a16="http://schemas.microsoft.com/office/drawing/2014/main" id="{CC255929-1F5D-4B46-AD0A-3BF92435D0AC}"/>
              </a:ext>
            </a:extLst>
          </p:cNvPr>
          <p:cNvSpPr>
            <a:spLocks noGrp="1"/>
          </p:cNvSpPr>
          <p:nvPr>
            <p:ph type="subTitle" idx="1"/>
          </p:nvPr>
        </p:nvSpPr>
        <p:spPr>
          <a:xfrm>
            <a:off x="337351" y="537328"/>
            <a:ext cx="8495931" cy="4694548"/>
          </a:xfrm>
        </p:spPr>
        <p:txBody>
          <a:bodyPr>
            <a:normAutofit fontScale="62500" lnSpcReduction="20000"/>
          </a:bodyPr>
          <a:lstStyle/>
          <a:p>
            <a:pPr rtl="0"/>
            <a:r>
              <a:rPr lang="en-US" altLang="zh-TW" sz="7700" dirty="0"/>
              <a:t>Social Commerce and Influencer Economy</a:t>
            </a:r>
          </a:p>
          <a:p>
            <a:pPr rtl="0"/>
            <a:r>
              <a:rPr lang="en-US" altLang="zh-TW" sz="7700" dirty="0"/>
              <a:t>Using UGC (User-Generated Content) for marketing is a new </a:t>
            </a:r>
            <a:r>
              <a:rPr lang="en-US" altLang="zh-TW" sz="7300" dirty="0"/>
              <a:t>trend.</a:t>
            </a:r>
          </a:p>
          <a:p>
            <a:pPr algn="l" rtl="0"/>
            <a:r>
              <a:rPr lang="en-US" altLang="zh-TW" sz="5800" dirty="0"/>
              <a:t>➜ Using </a:t>
            </a:r>
            <a:r>
              <a:rPr lang="en-US" altLang="zh-TW" sz="5800" dirty="0" err="1"/>
              <a:t>Xiaohongshu</a:t>
            </a:r>
            <a:r>
              <a:rPr lang="en-US" altLang="zh-TW" sz="5800" dirty="0"/>
              <a:t> and SHEIN as examples.</a:t>
            </a:r>
            <a:endParaRPr lang="zh-TW" altLang="en-US" sz="3600" dirty="0"/>
          </a:p>
        </p:txBody>
      </p:sp>
      <p:sp>
        <p:nvSpPr>
          <p:cNvPr id="100010001" name="ODT_ATTR_LBL_SHAPE">
            <a:extLst>
              <a:ext uri="{FF2B5EF4-FFF2-40B4-BE49-F238E27FC236}">
                <a16:creationId xmlns:a16="http://schemas.microsoft.com/office/drawing/2014/main" id="{ADCB8724-23CD-4EE8-B5B5-3CB2DDF8932E}"/>
              </a:ext>
            </a:extLst>
          </p:cNvPr>
          <p:cNvSpPr txBox="1"/>
          <p:nvPr/>
        </p:nvSpPr>
        <p:spPr>
          <a:xfrm>
            <a:off x="0" y="0"/>
            <a:ext cx="5000000" cy="276999"/>
          </a:xfrm>
          <a:prstGeom prst="rect">
            <a:avLst/>
          </a:prstGeom>
          <a:solidFill>
            <a:srgbClr val="FAFAFA"/>
          </a:solidFill>
        </p:spPr>
        <p:txBody>
          <a:bodyPr wrap="none" lIns="288000">
            <a:spAutoFit/>
          </a:bodyPr>
          <a:lstStyle/>
          <a:p>
            <a:pPr rtl="0"/>
            <a:r>
              <a:rPr lang="en-US" sz="1000" dirty="0">
                <a:solidFill>
                  <a:srgbClr val="0F2B46"/>
                </a:solidFill>
                <a:effectLst/>
                <a:latin typeface="Roboto" panose="02000000000000000000" pitchFamily="2" charset="0"/>
              </a:rPr>
              <a:t>Translated from Chinese (Simplified) to English - </a:t>
            </a:r>
            <a:r>
              <a:rPr lang="en-US" sz="1000" u="sng" dirty="0">
                <a:solidFill>
                  <a:srgbClr val="0F2B46"/>
                </a:solidFill>
                <a:effectLst/>
                <a:latin typeface="Roboto" panose="02000000000000000000" pitchFamily="2" charset="0"/>
                <a:hlinkClick r:id="rId2" tooltip="Doc Translator - www.onlinedoctranslator.com"/>
              </a:rPr>
              <a:t>www.onlinedoctranslator.com</a:t>
            </a:r>
            <a:endParaRPr lang="en-US" sz="1000" dirty="0"/>
          </a:p>
        </p:txBody>
      </p:sp>
      <p:pic>
        <p:nvPicPr>
          <p:cNvPr id="1000100002" name="ODT_ATTR_LBL_LOGO">
            <a:extLst>
              <a:ext uri="{FF2B5EF4-FFF2-40B4-BE49-F238E27FC236}">
                <a16:creationId xmlns:a16="http://schemas.microsoft.com/office/drawing/2014/main" id="{B066AC4A-9A1C-4C10-800A-DAF9F276438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36000"/>
            <a:ext cx="316230" cy="1797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BB5F1905-4002-4E59-A3F5-2F5926322959}"/>
              </a:ext>
            </a:extLst>
          </p:cNvPr>
          <p:cNvSpPr>
            <a:spLocks noGrp="1"/>
          </p:cNvSpPr>
          <p:nvPr>
            <p:ph type="subTitle" idx="1"/>
          </p:nvPr>
        </p:nvSpPr>
        <p:spPr/>
        <p:txBody>
          <a:bodyPr>
            <a:normAutofit fontScale="92500" lnSpcReduction="10000"/>
          </a:bodyPr>
          <a:lstStyle/>
          <a:p>
            <a:pPr rtl="0"/>
            <a:r>
              <a:rPr lang="en-US" altLang="zh-CN" dirty="0"/>
              <a:t>3.</a:t>
            </a:r>
            <a:r>
              <a:rPr lang="zh-TW" altLang="en-US" dirty="0"/>
              <a:t>Social Business Platform and Case Studies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pPr algn="l" rtl="0"/>
            <a:r>
              <a:rPr sz="2400" dirty="0">
                <a:solidFill>
                  <a:srgbClr val="7030A0"/>
                </a:solidFill>
              </a:rPr>
              <a:t>Instagram:</a:t>
            </a:r>
            <a:endParaRPr lang="en-US" sz="2400" dirty="0">
              <a:solidFill>
                <a:srgbClr val="7030A0"/>
              </a:solidFill>
            </a:endParaRPr>
          </a:p>
          <a:p>
            <a:pPr lvl="1" algn="l" rtl="0"/>
            <a:r>
              <a:rPr sz="1600" dirty="0"/>
              <a:t>Instagram provides a wealth of business tools, such as shopping tags and brand cooperation management tools, to help businesses sell and promote directly on the platform.</a:t>
            </a:r>
          </a:p>
          <a:p>
            <a:pPr algn="l" rtl="0"/>
            <a:r>
              <a:rPr sz="2400" dirty="0">
                <a:solidFill>
                  <a:srgbClr val="7030A0"/>
                </a:solidFill>
              </a:rPr>
              <a:t>Facebook:</a:t>
            </a:r>
            <a:endParaRPr lang="en-US" sz="2400" dirty="0">
              <a:solidFill>
                <a:srgbClr val="7030A0"/>
              </a:solidFill>
            </a:endParaRPr>
          </a:p>
          <a:p>
            <a:pPr lvl="1" algn="l" rtl="0"/>
            <a:r>
              <a:rPr sz="1600" dirty="0"/>
              <a:t>Facebook Marketplace and Facebook Shops enable businesses to display and sell products directly on the platform, while using Facebook's advertising system to accurately deliver ads.</a:t>
            </a:r>
          </a:p>
          <a:p>
            <a:pPr algn="l" rtl="0"/>
            <a:r>
              <a:rPr sz="2400" dirty="0">
                <a:solidFill>
                  <a:srgbClr val="7030A0"/>
                </a:solidFill>
              </a:rPr>
              <a:t>WeChat:</a:t>
            </a:r>
            <a:endParaRPr lang="en-US" sz="2400" dirty="0">
              <a:solidFill>
                <a:srgbClr val="7030A0"/>
              </a:solidFill>
            </a:endParaRPr>
          </a:p>
          <a:p>
            <a:pPr lvl="1" algn="l" rtl="0"/>
            <a:r>
              <a:rPr sz="1600" dirty="0"/>
              <a:t>WeChat combines social, payment and e-commerce functions to form a unique social commerce ecosystem, which has a strong influence in the Chinese market.</a:t>
            </a:r>
          </a:p>
          <a:p>
            <a:pPr algn="l" rtl="0"/>
            <a:r>
              <a:rPr sz="2400" dirty="0">
                <a:solidFill>
                  <a:srgbClr val="7030A0"/>
                </a:solidFill>
              </a:rPr>
              <a:t>TikTok:</a:t>
            </a:r>
            <a:endParaRPr lang="en-US" sz="2400" dirty="0">
              <a:solidFill>
                <a:srgbClr val="7030A0"/>
              </a:solidFill>
            </a:endParaRPr>
          </a:p>
          <a:p>
            <a:pPr lvl="1" algn="l" rtl="0"/>
            <a:r>
              <a:rPr sz="1600" dirty="0"/>
              <a:t>TikTok has quickly become an important shopping channel for the younger generation of consumers through short video content and live streaming functions. Brands can promote their products by collaborating with creators.</a:t>
            </a:r>
            <a:endParaRPr lang="en-US" sz="1600" dirty="0"/>
          </a:p>
          <a:p>
            <a:pPr algn="l" rtl="0"/>
            <a:r>
              <a:rPr lang="zh-TW" altLang="en-US" sz="2400" dirty="0">
                <a:solidFill>
                  <a:srgbClr val="7030A0"/>
                </a:solidFill>
              </a:rPr>
              <a:t>Little Red Book (</a:t>
            </a:r>
            <a:r>
              <a:rPr lang="en-US" altLang="zh-TW" sz="2400" dirty="0" err="1">
                <a:solidFill>
                  <a:srgbClr val="7030A0"/>
                </a:solidFill>
              </a:rPr>
              <a:t>Xiaohongshu</a:t>
            </a:r>
            <a:r>
              <a:rPr lang="zh-TW" altLang="en-US" sz="2400" dirty="0">
                <a:solidFill>
                  <a:srgbClr val="7030A0"/>
                </a:solidFill>
              </a:rPr>
              <a:t>):</a:t>
            </a:r>
            <a:endParaRPr lang="en-US" altLang="zh-TW" sz="2400" dirty="0">
              <a:solidFill>
                <a:srgbClr val="7030A0"/>
              </a:solidFill>
            </a:endParaRPr>
          </a:p>
          <a:p>
            <a:pPr lvl="1" algn="l" rtl="0"/>
            <a:r>
              <a:rPr lang="zh-TW" altLang="en-US" sz="1600" dirty="0"/>
              <a:t>Xiaohongshu combines social media and e-commerce functions through user-generated content (</a:t>
            </a:r>
            <a:r>
              <a:rPr lang="en-US" altLang="zh-TW" sz="1600" dirty="0"/>
              <a:t>UGC</a:t>
            </a:r>
            <a:r>
              <a:rPr lang="zh-TW" altLang="en-US" sz="1600" dirty="0"/>
              <a:t>) to recommend and share products, forming a highly trusted social shopping platform. Brands can set up official accounts on Xiaohongshu and directly interact with consumers and sell products through seeding notes, live broadcasts and e-commerce portals, which has a strong influence especially among young Chinese consumers.</a:t>
            </a:r>
            <a:endParaRPr sz="1600" dirty="0"/>
          </a:p>
        </p:txBody>
      </p:sp>
      <p:sp>
        <p:nvSpPr>
          <p:cNvPr id="2" name="Title 1"/>
          <p:cNvSpPr>
            <a:spLocks noGrp="1"/>
          </p:cNvSpPr>
          <p:nvPr>
            <p:ph type="title"/>
          </p:nvPr>
        </p:nvSpPr>
        <p:spPr/>
        <p:txBody>
          <a:bodyPr>
            <a:normAutofit fontScale="90000"/>
          </a:bodyPr>
          <a:lstStyle/>
          <a:p>
            <a:pPr rtl="0"/>
            <a:r>
              <a:rPr dirty="0"/>
              <a:t>Mainstream social commerce platforms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BB5F1905-4002-4E59-A3F5-2F5926322959}"/>
              </a:ext>
            </a:extLst>
          </p:cNvPr>
          <p:cNvSpPr>
            <a:spLocks noGrp="1"/>
          </p:cNvSpPr>
          <p:nvPr>
            <p:ph type="subTitle" idx="1"/>
          </p:nvPr>
        </p:nvSpPr>
        <p:spPr/>
        <p:txBody>
          <a:bodyPr>
            <a:normAutofit fontScale="85000" lnSpcReduction="10000"/>
          </a:bodyPr>
          <a:lstStyle/>
          <a:p>
            <a:pPr rtl="0"/>
            <a:r>
              <a:rPr lang="en-US" altLang="zh-CN" dirty="0"/>
              <a:t>4.</a:t>
            </a:r>
            <a:r>
              <a:rPr lang="zh-TW" altLang="en-US" dirty="0"/>
              <a:t>Social Business </a:t>
            </a:r>
            <a:r>
              <a:rPr lang="zh-CN" altLang="en-US" dirty="0"/>
              <a:t>Representative platform: Xiaohongshu</a:t>
            </a:r>
            <a:endParaRPr lang="zh-TW" altLang="en-US" dirty="0"/>
          </a:p>
        </p:txBody>
      </p:sp>
    </p:spTree>
    <p:extLst>
      <p:ext uri="{BB962C8B-B14F-4D97-AF65-F5344CB8AC3E}">
        <p14:creationId xmlns:p14="http://schemas.microsoft.com/office/powerpoint/2010/main" val="2145524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lgn="l" rtl="0"/>
            <a:r>
              <a:rPr lang="zh-TW" altLang="en-US" dirty="0">
                <a:solidFill>
                  <a:srgbClr val="7030A0"/>
                </a:solidFill>
              </a:rPr>
              <a:t>Little Red Book (</a:t>
            </a:r>
            <a:r>
              <a:rPr lang="en-US" altLang="zh-TW" dirty="0" err="1">
                <a:solidFill>
                  <a:srgbClr val="7030A0"/>
                </a:solidFill>
              </a:rPr>
              <a:t>Xiaohongshu</a:t>
            </a:r>
            <a:r>
              <a:rPr lang="zh-TW" altLang="en-US" dirty="0">
                <a:solidFill>
                  <a:srgbClr val="7030A0"/>
                </a:solidFill>
              </a:rPr>
              <a:t>):</a:t>
            </a:r>
            <a:endParaRPr lang="en-US" altLang="zh-TW" dirty="0">
              <a:solidFill>
                <a:srgbClr val="7030A0"/>
              </a:solidFill>
            </a:endParaRPr>
          </a:p>
          <a:p>
            <a:pPr lvl="1" algn="l" rtl="0"/>
            <a:r>
              <a:rPr lang="zh-TW" altLang="en-US" dirty="0"/>
              <a:t>Xiaohongshu has combined</a:t>
            </a:r>
            <a:r>
              <a:rPr lang="zh-TW" altLang="en-US" dirty="0">
                <a:solidFill>
                  <a:srgbClr val="C00000"/>
                </a:solidFill>
                <a:highlight>
                  <a:srgbClr val="FFFF00"/>
                </a:highlight>
              </a:rPr>
              <a:t>Social Media and E-Commerce</a:t>
            </a:r>
            <a:r>
              <a:rPr lang="zh-TW" altLang="en-US" dirty="0"/>
              <a:t>Function,</a:t>
            </a:r>
            <a:endParaRPr lang="en-US" altLang="zh-TW" dirty="0"/>
          </a:p>
          <a:p>
            <a:pPr lvl="1" algn="l" rtl="0"/>
            <a:r>
              <a:rPr lang="zh-TW" altLang="en-US" dirty="0"/>
              <a:t>pass through</a:t>
            </a:r>
            <a:r>
              <a:rPr lang="zh-TW" altLang="en-US" sz="4300" dirty="0">
                <a:solidFill>
                  <a:srgbClr val="C00000"/>
                </a:solidFill>
                <a:highlight>
                  <a:srgbClr val="FFFF00"/>
                </a:highlight>
              </a:rPr>
              <a:t>User-generated content (</a:t>
            </a:r>
            <a:r>
              <a:rPr lang="en-US" altLang="zh-TW" sz="4300" dirty="0">
                <a:solidFill>
                  <a:srgbClr val="C00000"/>
                </a:solidFill>
                <a:highlight>
                  <a:srgbClr val="FFFF00"/>
                </a:highlight>
              </a:rPr>
              <a:t>UGC</a:t>
            </a:r>
            <a:r>
              <a:rPr lang="zh-TW" altLang="en-US" sz="4300" dirty="0">
                <a:solidFill>
                  <a:srgbClr val="C00000"/>
                </a:solidFill>
                <a:highlight>
                  <a:srgbClr val="FFFF00"/>
                </a:highlight>
              </a:rPr>
              <a:t>）</a:t>
            </a:r>
            <a:r>
              <a:rPr lang="zh-TW" altLang="en-US" dirty="0"/>
              <a:t>To proceed</a:t>
            </a:r>
            <a:r>
              <a:rPr lang="zh-TW" altLang="en-US" dirty="0">
                <a:solidFill>
                  <a:srgbClr val="C00000"/>
                </a:solidFill>
              </a:rPr>
              <a:t>Product recommendations and sharing</a:t>
            </a:r>
            <a:r>
              <a:rPr lang="zh-TW" altLang="en-US" dirty="0"/>
              <a:t>,</a:t>
            </a:r>
            <a:endParaRPr lang="en-US" altLang="zh-TW" dirty="0"/>
          </a:p>
          <a:p>
            <a:pPr lvl="1" algn="l" rtl="0"/>
            <a:r>
              <a:rPr lang="zh-TW" altLang="en-US" dirty="0">
                <a:solidFill>
                  <a:srgbClr val="7030A0"/>
                </a:solidFill>
              </a:rPr>
              <a:t>Formed a highly trusted social shopping platform</a:t>
            </a:r>
            <a:r>
              <a:rPr lang="zh-TW" altLang="en-US" dirty="0"/>
              <a:t>.</a:t>
            </a:r>
            <a:endParaRPr lang="en-US" altLang="zh-TW" dirty="0"/>
          </a:p>
          <a:p>
            <a:pPr lvl="1" algn="l" rtl="0"/>
            <a:r>
              <a:rPr lang="zh-TW" altLang="en-US" dirty="0"/>
              <a:t>Brands can create official accounts on Xiaohongshu.</a:t>
            </a:r>
            <a:endParaRPr lang="en-US" altLang="zh-TW" dirty="0"/>
          </a:p>
          <a:p>
            <a:pPr lvl="2" algn="l" rtl="0"/>
            <a:r>
              <a:rPr lang="zh-TW" altLang="en-US" dirty="0">
                <a:solidFill>
                  <a:srgbClr val="7030A0"/>
                </a:solidFill>
              </a:rPr>
              <a:t>pass through</a:t>
            </a:r>
            <a:r>
              <a:rPr lang="zh-TW" altLang="en-US" dirty="0">
                <a:solidFill>
                  <a:srgbClr val="7030A0"/>
                </a:solidFill>
                <a:highlight>
                  <a:srgbClr val="FFFF00"/>
                </a:highlight>
              </a:rPr>
              <a:t>Planting notes,</a:t>
            </a:r>
            <a:endParaRPr lang="en-US" altLang="zh-TW" dirty="0">
              <a:solidFill>
                <a:srgbClr val="7030A0"/>
              </a:solidFill>
              <a:highlight>
                <a:srgbClr val="FFFF00"/>
              </a:highlight>
            </a:endParaRPr>
          </a:p>
          <a:p>
            <a:pPr lvl="2" algn="l" rtl="0"/>
            <a:r>
              <a:rPr lang="zh-TW" altLang="en-US" dirty="0">
                <a:solidFill>
                  <a:srgbClr val="7030A0"/>
                </a:solidFill>
                <a:highlight>
                  <a:srgbClr val="FFFF00"/>
                </a:highlight>
              </a:rPr>
              <a:t>live streaming</a:t>
            </a:r>
            <a:endParaRPr lang="en-US" altLang="zh-TW" dirty="0">
              <a:solidFill>
                <a:srgbClr val="7030A0"/>
              </a:solidFill>
              <a:highlight>
                <a:srgbClr val="FFFF00"/>
              </a:highlight>
            </a:endParaRPr>
          </a:p>
          <a:p>
            <a:pPr lvl="2" algn="l" rtl="0"/>
            <a:r>
              <a:rPr lang="zh-TW" altLang="en-US" dirty="0">
                <a:solidFill>
                  <a:srgbClr val="7030A0"/>
                </a:solidFill>
                <a:highlight>
                  <a:srgbClr val="FFFF00"/>
                </a:highlight>
              </a:rPr>
              <a:t>E-commerce portal</a:t>
            </a:r>
            <a:endParaRPr lang="en-US" altLang="zh-TW" dirty="0">
              <a:solidFill>
                <a:srgbClr val="7030A0"/>
              </a:solidFill>
              <a:highlight>
                <a:srgbClr val="FFFF00"/>
              </a:highlight>
            </a:endParaRPr>
          </a:p>
          <a:p>
            <a:pPr lvl="1" algn="l" rtl="0"/>
            <a:r>
              <a:rPr lang="zh-TW" altLang="en-US" dirty="0"/>
              <a:t>Interact and sell products directly to consumers,</a:t>
            </a:r>
            <a:endParaRPr lang="en-US" altLang="zh-TW" dirty="0"/>
          </a:p>
          <a:p>
            <a:pPr lvl="1" algn="l" rtl="0"/>
            <a:r>
              <a:rPr lang="zh-TW" altLang="en-US" dirty="0">
                <a:highlight>
                  <a:srgbClr val="FFFF00"/>
                </a:highlight>
              </a:rPr>
              <a:t>Especially in</a:t>
            </a:r>
            <a:r>
              <a:rPr lang="zh-TW" altLang="en-US" sz="3900" dirty="0">
                <a:highlight>
                  <a:srgbClr val="FFFF00"/>
                </a:highlight>
              </a:rPr>
              <a:t>Young Chinese Consumers</a:t>
            </a:r>
            <a:r>
              <a:rPr lang="zh-TW" altLang="en-US" dirty="0">
                <a:highlight>
                  <a:srgbClr val="FFFF00"/>
                </a:highlight>
              </a:rPr>
              <a:t>It has a strong influence in the</a:t>
            </a:r>
            <a:endParaRPr dirty="0">
              <a:highlight>
                <a:srgbClr val="FFFF00"/>
              </a:highlight>
            </a:endParaRPr>
          </a:p>
        </p:txBody>
      </p:sp>
      <p:sp>
        <p:nvSpPr>
          <p:cNvPr id="2" name="Title 1"/>
          <p:cNvSpPr>
            <a:spLocks noGrp="1"/>
          </p:cNvSpPr>
          <p:nvPr>
            <p:ph type="title"/>
          </p:nvPr>
        </p:nvSpPr>
        <p:spPr/>
        <p:txBody>
          <a:bodyPr>
            <a:normAutofit fontScale="90000"/>
          </a:bodyPr>
          <a:lstStyle/>
          <a:p>
            <a:pPr rtl="0"/>
            <a:r>
              <a:rPr dirty="0"/>
              <a:t>Mainstream social commerce platforms</a:t>
            </a:r>
          </a:p>
        </p:txBody>
      </p:sp>
    </p:spTree>
    <p:extLst>
      <p:ext uri="{BB962C8B-B14F-4D97-AF65-F5344CB8AC3E}">
        <p14:creationId xmlns:p14="http://schemas.microsoft.com/office/powerpoint/2010/main" val="861168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D8211C5-CEF5-4D5D-AC42-1FC6A62B81E9}"/>
              </a:ext>
            </a:extLst>
          </p:cNvPr>
          <p:cNvSpPr>
            <a:spLocks noGrp="1"/>
          </p:cNvSpPr>
          <p:nvPr>
            <p:ph idx="1"/>
          </p:nvPr>
        </p:nvSpPr>
        <p:spPr/>
        <p:txBody>
          <a:bodyPr>
            <a:normAutofit fontScale="77500" lnSpcReduction="20000"/>
          </a:bodyPr>
          <a:lstStyle/>
          <a:p>
            <a:pPr algn="l" rtl="0"/>
            <a:r>
              <a:rPr lang="zh-TW" altLang="en-US" dirty="0"/>
              <a:t>Little Red Book</a:t>
            </a:r>
            <a:endParaRPr lang="en-US" altLang="zh-TW" dirty="0"/>
          </a:p>
          <a:p>
            <a:pPr lvl="1" algn="l" rtl="0"/>
            <a:r>
              <a:rPr lang="zh-TW" altLang="en-US" dirty="0"/>
              <a:t>Well-known in China</a:t>
            </a:r>
            <a:r>
              <a:rPr lang="zh-TW" altLang="en-US" dirty="0">
                <a:solidFill>
                  <a:srgbClr val="C00000"/>
                </a:solidFill>
              </a:rPr>
              <a:t>Online shopping and social networking</a:t>
            </a:r>
            <a:r>
              <a:rPr lang="en-US" altLang="zh-TW" dirty="0">
                <a:solidFill>
                  <a:srgbClr val="C00000"/>
                </a:solidFill>
              </a:rPr>
              <a:t>APP</a:t>
            </a:r>
          </a:p>
          <a:p>
            <a:pPr lvl="1" algn="l" rtl="0"/>
            <a:r>
              <a:rPr lang="zh-TW" altLang="en-US" dirty="0"/>
              <a:t>Some people compare it to "</a:t>
            </a:r>
            <a:r>
              <a:rPr lang="zh-TW" altLang="en-US" dirty="0">
                <a:solidFill>
                  <a:srgbClr val="7030A0"/>
                </a:solidFill>
              </a:rPr>
              <a:t>Chinese version</a:t>
            </a:r>
            <a:r>
              <a:rPr lang="en-US" altLang="zh-TW" dirty="0">
                <a:solidFill>
                  <a:srgbClr val="7030A0"/>
                </a:solidFill>
              </a:rPr>
              <a:t>Instagram</a:t>
            </a:r>
            <a:r>
              <a:rPr lang="zh-TW" altLang="en-US" dirty="0"/>
              <a:t>"</a:t>
            </a:r>
            <a:endParaRPr lang="en-US" altLang="zh-TW" dirty="0"/>
          </a:p>
          <a:p>
            <a:pPr lvl="1" algn="l" rtl="0"/>
            <a:r>
              <a:rPr lang="zh-TW" altLang="en-US" dirty="0"/>
              <a:t>In addition to well-known e-commerce</a:t>
            </a:r>
            <a:r>
              <a:rPr lang="en-US" altLang="zh-TW" dirty="0"/>
              <a:t>PO</a:t>
            </a:r>
            <a:r>
              <a:rPr lang="zh-TW" altLang="en-US" dirty="0"/>
              <a:t>Besides the article, ordinary people can also share "good things" here.</a:t>
            </a:r>
            <a:endParaRPr lang="en-US" altLang="zh-TW" dirty="0"/>
          </a:p>
          <a:p>
            <a:pPr algn="l" rtl="0"/>
            <a:r>
              <a:rPr lang="zh-TW" altLang="en-US" dirty="0"/>
              <a:t>How it works</a:t>
            </a:r>
            <a:r>
              <a:rPr lang="zh-TW" altLang="en-US" dirty="0">
                <a:solidFill>
                  <a:srgbClr val="7030A0"/>
                </a:solidFill>
              </a:rPr>
              <a:t>and</a:t>
            </a:r>
            <a:r>
              <a:rPr lang="en-US" altLang="zh-TW" dirty="0">
                <a:solidFill>
                  <a:srgbClr val="7030A0"/>
                </a:solidFill>
              </a:rPr>
              <a:t>Instagram</a:t>
            </a:r>
            <a:r>
              <a:rPr lang="zh-TW" altLang="en-US" dirty="0">
                <a:solidFill>
                  <a:srgbClr val="7030A0"/>
                </a:solidFill>
              </a:rPr>
              <a:t>almost</a:t>
            </a:r>
            <a:endParaRPr lang="en-US" altLang="zh-TW" dirty="0">
              <a:solidFill>
                <a:srgbClr val="7030A0"/>
              </a:solidFill>
            </a:endParaRPr>
          </a:p>
          <a:p>
            <a:pPr lvl="1" algn="l" rtl="0"/>
            <a:r>
              <a:rPr lang="zh-TW" altLang="en-US" dirty="0">
                <a:solidFill>
                  <a:srgbClr val="C00000"/>
                </a:solidFill>
              </a:rPr>
              <a:t>Can post</a:t>
            </a:r>
            <a:r>
              <a:rPr lang="en-US" altLang="zh-TW" dirty="0"/>
              <a:t>(</a:t>
            </a:r>
            <a:r>
              <a:rPr lang="zh-TW" altLang="en-US" dirty="0"/>
              <a:t>Xiaohongshu calls it</a:t>
            </a:r>
            <a:r>
              <a:rPr lang="zh-TW" altLang="en-US" dirty="0">
                <a:solidFill>
                  <a:srgbClr val="C00000"/>
                </a:solidFill>
              </a:rPr>
              <a:t>Notes</a:t>
            </a:r>
            <a:r>
              <a:rPr lang="en-US" altLang="zh-TW" dirty="0"/>
              <a:t>)</a:t>
            </a:r>
            <a:r>
              <a:rPr lang="zh-TW" altLang="en-US" dirty="0"/>
              <a:t>,</a:t>
            </a:r>
            <a:endParaRPr lang="en-US" altLang="zh-TW" dirty="0"/>
          </a:p>
          <a:p>
            <a:pPr lvl="1" algn="l" rtl="0"/>
            <a:r>
              <a:rPr lang="zh-TW" altLang="en-US" dirty="0">
                <a:solidFill>
                  <a:srgbClr val="C00000"/>
                </a:solidFill>
              </a:rPr>
              <a:t>Limited time dynamic</a:t>
            </a:r>
            <a:r>
              <a:rPr lang="en-US" altLang="zh-TW" dirty="0"/>
              <a:t>(</a:t>
            </a:r>
            <a:r>
              <a:rPr lang="zh-TW" altLang="en-US" dirty="0"/>
              <a:t>Xiaohongshu says</a:t>
            </a:r>
            <a:r>
              <a:rPr lang="zh-TW" altLang="en-US" dirty="0">
                <a:solidFill>
                  <a:srgbClr val="C00000"/>
                </a:solidFill>
              </a:rPr>
              <a:t>Release moment</a:t>
            </a:r>
            <a:r>
              <a:rPr lang="en-US" altLang="zh-TW" dirty="0">
                <a:solidFill>
                  <a:srgbClr val="C00000"/>
                </a:solidFill>
              </a:rPr>
              <a:t>)</a:t>
            </a:r>
            <a:r>
              <a:rPr lang="zh-TW" altLang="en-US" dirty="0"/>
              <a:t>,</a:t>
            </a:r>
            <a:endParaRPr lang="en-US" altLang="zh-TW" dirty="0"/>
          </a:p>
          <a:p>
            <a:pPr lvl="1" algn="l" rtl="0"/>
            <a:r>
              <a:rPr lang="zh-TW" altLang="en-US" dirty="0"/>
              <a:t>The interface is also</a:t>
            </a:r>
            <a:r>
              <a:rPr lang="zh-TW" altLang="en-US" dirty="0">
                <a:solidFill>
                  <a:srgbClr val="C00000"/>
                </a:solidFill>
              </a:rPr>
              <a:t>Pictures and Videos</a:t>
            </a:r>
            <a:r>
              <a:rPr lang="zh-TW" altLang="en-US" dirty="0"/>
              <a:t>For the Lord,</a:t>
            </a:r>
            <a:endParaRPr lang="en-US" altLang="zh-TW" dirty="0"/>
          </a:p>
          <a:p>
            <a:pPr lvl="1" algn="l" rtl="0"/>
            <a:r>
              <a:rPr lang="zh-TW" altLang="en-US" dirty="0"/>
              <a:t>Also</a:t>
            </a:r>
            <a:r>
              <a:rPr lang="zh-TW" altLang="en-US" dirty="0">
                <a:solidFill>
                  <a:srgbClr val="C00000"/>
                </a:solidFill>
              </a:rPr>
              <a:t>Like, share, comment</a:t>
            </a:r>
            <a:r>
              <a:rPr lang="zh-TW" altLang="en-US" dirty="0"/>
              <a:t>Basic social content</a:t>
            </a:r>
          </a:p>
        </p:txBody>
      </p:sp>
      <p:sp>
        <p:nvSpPr>
          <p:cNvPr id="3" name="標題 2">
            <a:extLst>
              <a:ext uri="{FF2B5EF4-FFF2-40B4-BE49-F238E27FC236}">
                <a16:creationId xmlns:a16="http://schemas.microsoft.com/office/drawing/2014/main" id="{6DB9222F-C881-4578-9423-938A8A7B482F}"/>
              </a:ext>
            </a:extLst>
          </p:cNvPr>
          <p:cNvSpPr>
            <a:spLocks noGrp="1"/>
          </p:cNvSpPr>
          <p:nvPr>
            <p:ph type="title"/>
          </p:nvPr>
        </p:nvSpPr>
        <p:spPr/>
        <p:txBody>
          <a:bodyPr>
            <a:normAutofit fontScale="90000"/>
          </a:bodyPr>
          <a:lstStyle/>
          <a:p>
            <a:pPr rtl="0"/>
            <a:r>
              <a:rPr lang="zh-TW" altLang="en-US" dirty="0"/>
              <a:t>Chinese version </a:t>
            </a:r>
            <a:r>
              <a:rPr lang="en-US" altLang="zh-TW" dirty="0"/>
              <a:t>IG</a:t>
            </a:r>
            <a:r>
              <a:rPr lang="zh-CN" altLang="en-US" dirty="0"/>
              <a:t>: Xiaohongshu</a:t>
            </a:r>
            <a:endParaRPr lang="zh-TW" altLang="en-US" dirty="0"/>
          </a:p>
        </p:txBody>
      </p:sp>
    </p:spTree>
    <p:extLst>
      <p:ext uri="{BB962C8B-B14F-4D97-AF65-F5344CB8AC3E}">
        <p14:creationId xmlns:p14="http://schemas.microsoft.com/office/powerpoint/2010/main" val="44489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D8211C5-CEF5-4D5D-AC42-1FC6A62B81E9}"/>
              </a:ext>
            </a:extLst>
          </p:cNvPr>
          <p:cNvSpPr>
            <a:spLocks noGrp="1"/>
          </p:cNvSpPr>
          <p:nvPr>
            <p:ph idx="1"/>
          </p:nvPr>
        </p:nvSpPr>
        <p:spPr/>
        <p:txBody>
          <a:bodyPr>
            <a:normAutofit fontScale="77500" lnSpcReduction="20000"/>
          </a:bodyPr>
          <a:lstStyle/>
          <a:p>
            <a:pPr algn="l" rtl="0"/>
            <a:r>
              <a:rPr lang="zh-TW" altLang="en-US" dirty="0"/>
              <a:t>Users can</a:t>
            </a:r>
            <a:endParaRPr lang="en-US" altLang="zh-TW" dirty="0"/>
          </a:p>
          <a:p>
            <a:pPr lvl="1" algn="l" rtl="0"/>
            <a:r>
              <a:rPr lang="zh-TW" altLang="en-US" dirty="0">
                <a:solidFill>
                  <a:srgbClr val="C00000"/>
                </a:solidFill>
              </a:rPr>
              <a:t>Share beauty and outfits; or simply record the big and small things in life.</a:t>
            </a:r>
            <a:endParaRPr lang="en-US" altLang="zh-TW" dirty="0">
              <a:solidFill>
                <a:srgbClr val="C00000"/>
              </a:solidFill>
            </a:endParaRPr>
          </a:p>
          <a:p>
            <a:pPr algn="l" rtl="0"/>
            <a:r>
              <a:rPr lang="zh-TW" altLang="en-US" dirty="0"/>
              <a:t>Currently in China, Xiaohongshu is</a:t>
            </a:r>
            <a:endParaRPr lang="en-US" altLang="zh-TW" dirty="0"/>
          </a:p>
          <a:p>
            <a:pPr lvl="1" algn="l" rtl="0"/>
            <a:r>
              <a:rPr lang="zh-TW" altLang="en-US" sz="3500" dirty="0">
                <a:solidFill>
                  <a:srgbClr val="7030A0"/>
                </a:solidFill>
              </a:rPr>
              <a:t>Nowadays</a:t>
            </a:r>
            <a:r>
              <a:rPr lang="zh-TW" altLang="en-US" sz="3500" dirty="0">
                <a:solidFill>
                  <a:srgbClr val="7030A0"/>
                </a:solidFill>
                <a:highlight>
                  <a:srgbClr val="FFFF00"/>
                </a:highlight>
              </a:rPr>
              <a:t>Girl</a:t>
            </a:r>
            <a:r>
              <a:rPr lang="zh-TW" altLang="en-US" sz="3500" dirty="0">
                <a:solidFill>
                  <a:srgbClr val="7030A0"/>
                </a:solidFill>
              </a:rPr>
              <a:t>think</a:t>
            </a:r>
            <a:r>
              <a:rPr lang="zh-TW" altLang="en-US" sz="3500" dirty="0">
                <a:solidFill>
                  <a:srgbClr val="7030A0"/>
                </a:solidFill>
                <a:highlight>
                  <a:srgbClr val="FFFF00"/>
                </a:highlight>
              </a:rPr>
              <a:t>A must-have search platform for tracking popular information</a:t>
            </a:r>
            <a:r>
              <a:rPr lang="zh-TW" altLang="en-US" sz="3500" dirty="0"/>
              <a:t>,</a:t>
            </a:r>
            <a:endParaRPr lang="en-US" altLang="zh-TW" sz="3500" dirty="0"/>
          </a:p>
          <a:p>
            <a:pPr lvl="1" algn="l" rtl="0"/>
            <a:r>
              <a:rPr lang="zh-TW" altLang="en-US" sz="3500" dirty="0"/>
              <a:t>There are quite a few people</a:t>
            </a:r>
            <a:r>
              <a:rPr lang="zh-TW" altLang="en-US" sz="3500" dirty="0">
                <a:solidFill>
                  <a:srgbClr val="C00000"/>
                </a:solidFill>
                <a:highlight>
                  <a:srgbClr val="FFFF00"/>
                </a:highlight>
              </a:rPr>
              <a:t>Take Xiaohongshu as</a:t>
            </a:r>
            <a:r>
              <a:rPr lang="en-US" altLang="zh-TW" sz="3500" dirty="0">
                <a:solidFill>
                  <a:srgbClr val="C00000"/>
                </a:solidFill>
                <a:highlight>
                  <a:srgbClr val="FFFF00"/>
                </a:highlight>
              </a:rPr>
              <a:t>Google</a:t>
            </a:r>
            <a:r>
              <a:rPr lang="zh-TW" altLang="en-US" sz="3500" dirty="0">
                <a:solidFill>
                  <a:srgbClr val="C00000"/>
                </a:solidFill>
                <a:highlight>
                  <a:srgbClr val="FFFF00"/>
                </a:highlight>
              </a:rPr>
              <a:t>, Baidu</a:t>
            </a:r>
            <a:r>
              <a:rPr lang="zh-TW" altLang="en-US" sz="3500" dirty="0"/>
              <a:t>Search engines such as</a:t>
            </a:r>
            <a:endParaRPr lang="en-US" altLang="zh-TW" sz="3500" dirty="0"/>
          </a:p>
          <a:p>
            <a:pPr lvl="1" algn="l" rtl="0"/>
            <a:r>
              <a:rPr lang="zh-TW" altLang="en-US" sz="3500" dirty="0"/>
              <a:t>when</a:t>
            </a:r>
            <a:r>
              <a:rPr lang="zh-TW" altLang="en-US" sz="3500" dirty="0">
                <a:solidFill>
                  <a:srgbClr val="7030A0"/>
                </a:solidFill>
              </a:rPr>
              <a:t>When you want to shop or have questions about fashion</a:t>
            </a:r>
            <a:r>
              <a:rPr lang="zh-CN" altLang="en-US" sz="3500" dirty="0">
                <a:solidFill>
                  <a:srgbClr val="7030A0"/>
                </a:solidFill>
              </a:rPr>
              <a:t>,</a:t>
            </a:r>
            <a:r>
              <a:rPr lang="zh-TW" altLang="en-US" sz="3500" dirty="0">
                <a:solidFill>
                  <a:srgbClr val="7030A0"/>
                </a:solidFill>
              </a:rPr>
              <a:t>Habit</a:t>
            </a:r>
            <a:r>
              <a:rPr lang="zh-TW" altLang="en-US" sz="3500" dirty="0">
                <a:solidFill>
                  <a:srgbClr val="7030A0"/>
                </a:solidFill>
                <a:highlight>
                  <a:srgbClr val="FFFF00"/>
                </a:highlight>
              </a:rPr>
              <a:t>First use Xiaohongshu to search</a:t>
            </a:r>
            <a:r>
              <a:rPr lang="zh-TW" altLang="en-US" sz="3500" dirty="0"/>
              <a:t>,</a:t>
            </a:r>
            <a:endParaRPr lang="en-US" altLang="zh-TW" sz="3500" dirty="0"/>
          </a:p>
          <a:p>
            <a:pPr lvl="1" algn="l" rtl="0"/>
            <a:r>
              <a:rPr lang="zh-TW" altLang="en-US" sz="3500" dirty="0"/>
              <a:t>Direct use</a:t>
            </a:r>
            <a:r>
              <a:rPr lang="en-US" altLang="zh-TW" sz="3500" dirty="0"/>
              <a:t>APP</a:t>
            </a:r>
            <a:r>
              <a:rPr lang="zh-TW" altLang="en-US" sz="3500" dirty="0"/>
              <a:t>You can purchase items from the "Mall" in the app.</a:t>
            </a:r>
          </a:p>
        </p:txBody>
      </p:sp>
      <p:sp>
        <p:nvSpPr>
          <p:cNvPr id="3" name="標題 2">
            <a:extLst>
              <a:ext uri="{FF2B5EF4-FFF2-40B4-BE49-F238E27FC236}">
                <a16:creationId xmlns:a16="http://schemas.microsoft.com/office/drawing/2014/main" id="{6DB9222F-C881-4578-9423-938A8A7B482F}"/>
              </a:ext>
            </a:extLst>
          </p:cNvPr>
          <p:cNvSpPr>
            <a:spLocks noGrp="1"/>
          </p:cNvSpPr>
          <p:nvPr>
            <p:ph type="title"/>
          </p:nvPr>
        </p:nvSpPr>
        <p:spPr/>
        <p:txBody>
          <a:bodyPr>
            <a:normAutofit fontScale="90000"/>
          </a:bodyPr>
          <a:lstStyle/>
          <a:p>
            <a:pPr rtl="0"/>
            <a:r>
              <a:rPr lang="zh-TW" altLang="en-US" dirty="0"/>
              <a:t>Chinese version </a:t>
            </a:r>
            <a:r>
              <a:rPr lang="en-US" altLang="zh-TW" dirty="0"/>
              <a:t>IG</a:t>
            </a:r>
            <a:r>
              <a:rPr lang="zh-CN" altLang="en-US" dirty="0"/>
              <a:t>: Xiaohongshu</a:t>
            </a:r>
            <a:endParaRPr lang="zh-TW" altLang="en-US" dirty="0"/>
          </a:p>
        </p:txBody>
      </p:sp>
    </p:spTree>
    <p:extLst>
      <p:ext uri="{BB962C8B-B14F-4D97-AF65-F5344CB8AC3E}">
        <p14:creationId xmlns:p14="http://schemas.microsoft.com/office/powerpoint/2010/main" val="3973888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D8211C5-CEF5-4D5D-AC42-1FC6A62B81E9}"/>
              </a:ext>
            </a:extLst>
          </p:cNvPr>
          <p:cNvSpPr>
            <a:spLocks noGrp="1"/>
          </p:cNvSpPr>
          <p:nvPr>
            <p:ph idx="1"/>
          </p:nvPr>
        </p:nvSpPr>
        <p:spPr/>
        <p:txBody>
          <a:bodyPr>
            <a:normAutofit fontScale="77500" lnSpcReduction="20000"/>
          </a:bodyPr>
          <a:lstStyle/>
          <a:p>
            <a:pPr algn="l" rtl="0"/>
            <a:r>
              <a:rPr lang="zh-TW" altLang="en-US" dirty="0"/>
              <a:t>Users can</a:t>
            </a:r>
            <a:endParaRPr lang="en-US" altLang="zh-TW" dirty="0"/>
          </a:p>
          <a:p>
            <a:pPr lvl="1" algn="l" rtl="0"/>
            <a:r>
              <a:rPr lang="zh-TW" altLang="en-US" dirty="0">
                <a:solidFill>
                  <a:srgbClr val="C00000"/>
                </a:solidFill>
              </a:rPr>
              <a:t>Share beauty and outfits; or simply record the big and small things in life.</a:t>
            </a:r>
            <a:endParaRPr lang="en-US" altLang="zh-TW" dirty="0">
              <a:solidFill>
                <a:srgbClr val="C00000"/>
              </a:solidFill>
            </a:endParaRPr>
          </a:p>
          <a:p>
            <a:pPr algn="l" rtl="0"/>
            <a:r>
              <a:rPr lang="zh-TW" altLang="en-US" dirty="0"/>
              <a:t>Currently in China, Xiaohongshu is</a:t>
            </a:r>
            <a:endParaRPr lang="en-US" altLang="zh-TW" dirty="0"/>
          </a:p>
          <a:p>
            <a:pPr lvl="1" algn="l" rtl="0"/>
            <a:r>
              <a:rPr lang="zh-TW" altLang="en-US" sz="3500" dirty="0">
                <a:solidFill>
                  <a:srgbClr val="7030A0"/>
                </a:solidFill>
              </a:rPr>
              <a:t>Nowadays</a:t>
            </a:r>
            <a:r>
              <a:rPr lang="zh-TW" altLang="en-US" sz="3500" dirty="0">
                <a:solidFill>
                  <a:srgbClr val="7030A0"/>
                </a:solidFill>
                <a:highlight>
                  <a:srgbClr val="FFFF00"/>
                </a:highlight>
              </a:rPr>
              <a:t>Girl</a:t>
            </a:r>
            <a:r>
              <a:rPr lang="zh-TW" altLang="en-US" sz="3500" dirty="0">
                <a:solidFill>
                  <a:srgbClr val="7030A0"/>
                </a:solidFill>
              </a:rPr>
              <a:t>think</a:t>
            </a:r>
            <a:r>
              <a:rPr lang="zh-TW" altLang="en-US" sz="3500" dirty="0">
                <a:solidFill>
                  <a:srgbClr val="7030A0"/>
                </a:solidFill>
                <a:highlight>
                  <a:srgbClr val="FFFF00"/>
                </a:highlight>
              </a:rPr>
              <a:t>A must-have search platform for tracking popular information</a:t>
            </a:r>
            <a:r>
              <a:rPr lang="zh-TW" altLang="en-US" sz="3500" dirty="0"/>
              <a:t>,</a:t>
            </a:r>
            <a:endParaRPr lang="en-US" altLang="zh-TW" sz="3500" dirty="0"/>
          </a:p>
          <a:p>
            <a:pPr lvl="1" algn="l" rtl="0"/>
            <a:r>
              <a:rPr lang="zh-TW" altLang="en-US" sz="3500" dirty="0"/>
              <a:t>There are quite a few people</a:t>
            </a:r>
            <a:r>
              <a:rPr lang="zh-TW" altLang="en-US" sz="3500" dirty="0">
                <a:solidFill>
                  <a:srgbClr val="C00000"/>
                </a:solidFill>
                <a:highlight>
                  <a:srgbClr val="FFFF00"/>
                </a:highlight>
              </a:rPr>
              <a:t>Take Xiaohongshu as</a:t>
            </a:r>
            <a:r>
              <a:rPr lang="en-US" altLang="zh-TW" sz="3500" dirty="0">
                <a:solidFill>
                  <a:srgbClr val="C00000"/>
                </a:solidFill>
                <a:highlight>
                  <a:srgbClr val="FFFF00"/>
                </a:highlight>
              </a:rPr>
              <a:t>Google</a:t>
            </a:r>
            <a:r>
              <a:rPr lang="zh-TW" altLang="en-US" sz="3500" dirty="0">
                <a:solidFill>
                  <a:srgbClr val="C00000"/>
                </a:solidFill>
                <a:highlight>
                  <a:srgbClr val="FFFF00"/>
                </a:highlight>
              </a:rPr>
              <a:t>, Baidu</a:t>
            </a:r>
            <a:r>
              <a:rPr lang="zh-TW" altLang="en-US" sz="3500" dirty="0"/>
              <a:t>Search engines such as</a:t>
            </a:r>
            <a:endParaRPr lang="en-US" altLang="zh-TW" sz="3500" dirty="0"/>
          </a:p>
          <a:p>
            <a:pPr lvl="1" algn="l" rtl="0"/>
            <a:r>
              <a:rPr lang="zh-TW" altLang="en-US" sz="3500" dirty="0"/>
              <a:t>when</a:t>
            </a:r>
            <a:r>
              <a:rPr lang="zh-TW" altLang="en-US" sz="3500" dirty="0">
                <a:solidFill>
                  <a:srgbClr val="7030A0"/>
                </a:solidFill>
              </a:rPr>
              <a:t>When you want to shop or have questions about fashion</a:t>
            </a:r>
            <a:r>
              <a:rPr lang="zh-CN" altLang="en-US" sz="3500" dirty="0">
                <a:solidFill>
                  <a:srgbClr val="7030A0"/>
                </a:solidFill>
              </a:rPr>
              <a:t>,</a:t>
            </a:r>
            <a:r>
              <a:rPr lang="zh-TW" altLang="en-US" sz="3500" dirty="0">
                <a:solidFill>
                  <a:srgbClr val="7030A0"/>
                </a:solidFill>
              </a:rPr>
              <a:t>Habit</a:t>
            </a:r>
            <a:r>
              <a:rPr lang="zh-TW" altLang="en-US" sz="3500" dirty="0">
                <a:solidFill>
                  <a:srgbClr val="7030A0"/>
                </a:solidFill>
                <a:highlight>
                  <a:srgbClr val="FFFF00"/>
                </a:highlight>
              </a:rPr>
              <a:t>First use Xiaohongshu to search</a:t>
            </a:r>
            <a:r>
              <a:rPr lang="zh-TW" altLang="en-US" sz="3500" dirty="0"/>
              <a:t>,</a:t>
            </a:r>
            <a:endParaRPr lang="en-US" altLang="zh-TW" sz="3500" dirty="0"/>
          </a:p>
          <a:p>
            <a:pPr lvl="1" algn="l" rtl="0"/>
            <a:r>
              <a:rPr lang="zh-TW" altLang="en-US" sz="3500" dirty="0"/>
              <a:t>Direct use</a:t>
            </a:r>
            <a:r>
              <a:rPr lang="en-US" altLang="zh-TW" sz="3500" dirty="0"/>
              <a:t>APP</a:t>
            </a:r>
            <a:r>
              <a:rPr lang="zh-TW" altLang="en-US" sz="3500" dirty="0"/>
              <a:t>You can purchase items from the "Mall" in the app.</a:t>
            </a:r>
          </a:p>
        </p:txBody>
      </p:sp>
      <p:sp>
        <p:nvSpPr>
          <p:cNvPr id="3" name="標題 2">
            <a:extLst>
              <a:ext uri="{FF2B5EF4-FFF2-40B4-BE49-F238E27FC236}">
                <a16:creationId xmlns:a16="http://schemas.microsoft.com/office/drawing/2014/main" id="{6DB9222F-C881-4578-9423-938A8A7B482F}"/>
              </a:ext>
            </a:extLst>
          </p:cNvPr>
          <p:cNvSpPr>
            <a:spLocks noGrp="1"/>
          </p:cNvSpPr>
          <p:nvPr>
            <p:ph type="title"/>
          </p:nvPr>
        </p:nvSpPr>
        <p:spPr/>
        <p:txBody>
          <a:bodyPr>
            <a:normAutofit fontScale="90000"/>
          </a:bodyPr>
          <a:lstStyle/>
          <a:p>
            <a:pPr algn="l" rtl="0"/>
            <a:r>
              <a:rPr lang="zh-TW" altLang="en-US" dirty="0"/>
              <a:t>Chinese version</a:t>
            </a:r>
            <a:r>
              <a:rPr lang="en-US" altLang="zh-TW" dirty="0"/>
              <a:t>IG</a:t>
            </a:r>
            <a:r>
              <a:rPr lang="zh-CN" altLang="en-US" dirty="0"/>
              <a:t>: Xiaohongshu</a:t>
            </a:r>
            <a:endParaRPr lang="zh-TW" altLang="en-US" dirty="0"/>
          </a:p>
        </p:txBody>
      </p:sp>
    </p:spTree>
    <p:extLst>
      <p:ext uri="{BB962C8B-B14F-4D97-AF65-F5344CB8AC3E}">
        <p14:creationId xmlns:p14="http://schemas.microsoft.com/office/powerpoint/2010/main" val="787398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F0A813A-813E-4156-8263-A8AFE2BBF25A}"/>
              </a:ext>
            </a:extLst>
          </p:cNvPr>
          <p:cNvSpPr>
            <a:spLocks noGrp="1"/>
          </p:cNvSpPr>
          <p:nvPr>
            <p:ph idx="1"/>
          </p:nvPr>
        </p:nvSpPr>
        <p:spPr/>
        <p:txBody>
          <a:bodyPr/>
          <a:lstStyle/>
          <a:p>
            <a:pPr algn="l" rtl="0"/>
            <a:r>
              <a:rPr lang="zh-CN" altLang="en-US" sz="4400" dirty="0"/>
              <a:t>Similar</a:t>
            </a:r>
            <a:r>
              <a:rPr lang="zh-TW" altLang="en-US" sz="4400" dirty="0"/>
              <a:t>Function:</a:t>
            </a:r>
            <a:endParaRPr lang="en-US" altLang="zh-TW" sz="4400" dirty="0"/>
          </a:p>
          <a:p>
            <a:pPr lvl="1" algn="l" rtl="0"/>
            <a:r>
              <a:rPr lang="zh-TW" altLang="en-US" sz="3200" dirty="0"/>
              <a:t>The interface is mainly based on pictures and videos.</a:t>
            </a:r>
            <a:endParaRPr lang="en-US" altLang="zh-TW" sz="3200" dirty="0"/>
          </a:p>
          <a:p>
            <a:pPr lvl="1" algn="l" rtl="0"/>
            <a:r>
              <a:rPr lang="zh-TW" altLang="en-US" sz="3200" dirty="0"/>
              <a:t>Release Moment Enrichment Filter</a:t>
            </a:r>
            <a:r>
              <a:rPr lang="en-US" altLang="zh-TW" sz="3200" dirty="0"/>
              <a:t>(</a:t>
            </a:r>
            <a:r>
              <a:rPr lang="zh-TW" altLang="en-US" sz="3200" dirty="0"/>
              <a:t>Similar</a:t>
            </a:r>
            <a:r>
              <a:rPr lang="en-US" altLang="zh-TW" sz="3200" dirty="0"/>
              <a:t>IG story)</a:t>
            </a:r>
            <a:r>
              <a:rPr lang="zh-TW" altLang="en-US" sz="3200" dirty="0"/>
              <a:t>,</a:t>
            </a:r>
            <a:endParaRPr lang="en-US" altLang="zh-TW" sz="3200" dirty="0"/>
          </a:p>
          <a:p>
            <a:pPr lvl="1" algn="l" rtl="0"/>
            <a:r>
              <a:rPr lang="zh-TW" altLang="en-US" sz="3200" dirty="0"/>
              <a:t>Post, send private messages, like, share and other social functions</a:t>
            </a:r>
            <a:endParaRPr lang="en-US" altLang="zh-TW" sz="3200" dirty="0"/>
          </a:p>
          <a:p>
            <a:pPr algn="l" rtl="0"/>
            <a:endParaRPr lang="en-US" altLang="zh-CN" sz="3700" dirty="0"/>
          </a:p>
          <a:p>
            <a:pPr lvl="1" algn="l" rtl="0"/>
            <a:endParaRPr lang="zh-TW" altLang="en-US" sz="2500" dirty="0"/>
          </a:p>
        </p:txBody>
      </p:sp>
      <p:sp>
        <p:nvSpPr>
          <p:cNvPr id="3" name="標題 2">
            <a:extLst>
              <a:ext uri="{FF2B5EF4-FFF2-40B4-BE49-F238E27FC236}">
                <a16:creationId xmlns:a16="http://schemas.microsoft.com/office/drawing/2014/main" id="{68041AD3-6FD3-49D0-A7EA-54AD876D194D}"/>
              </a:ext>
            </a:extLst>
          </p:cNvPr>
          <p:cNvSpPr>
            <a:spLocks noGrp="1"/>
          </p:cNvSpPr>
          <p:nvPr>
            <p:ph type="title"/>
          </p:nvPr>
        </p:nvSpPr>
        <p:spPr/>
        <p:txBody>
          <a:bodyPr>
            <a:noAutofit/>
          </a:bodyPr>
          <a:lstStyle/>
          <a:p>
            <a:pPr rtl="0"/>
            <a:r>
              <a:rPr lang="zh-TW" altLang="en-US" sz="3600" dirty="0"/>
              <a:t>Why </a:t>
            </a:r>
            <a:r>
              <a:rPr lang="zh-CN" altLang="en-US" sz="3600" dirty="0"/>
              <a:t>Xiaohongshu </a:t>
            </a:r>
            <a:r>
              <a:rPr lang="zh-TW" altLang="en-US" sz="3600" dirty="0"/>
              <a:t>is so popular?</a:t>
            </a:r>
            <a:br>
              <a:rPr lang="en-US" altLang="zh-TW" sz="3600" dirty="0"/>
            </a:br>
            <a:r>
              <a:rPr lang="en-US" altLang="zh-TW" sz="3600" dirty="0"/>
              <a:t>How does it differ from Instagram?</a:t>
            </a:r>
            <a:endParaRPr lang="zh-TW" altLang="en-US" sz="3600" dirty="0"/>
          </a:p>
        </p:txBody>
      </p:sp>
    </p:spTree>
    <p:extLst>
      <p:ext uri="{BB962C8B-B14F-4D97-AF65-F5344CB8AC3E}">
        <p14:creationId xmlns:p14="http://schemas.microsoft.com/office/powerpoint/2010/main" val="1672410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F0A813A-813E-4156-8263-A8AFE2BBF25A}"/>
              </a:ext>
            </a:extLst>
          </p:cNvPr>
          <p:cNvSpPr>
            <a:spLocks noGrp="1"/>
          </p:cNvSpPr>
          <p:nvPr>
            <p:ph idx="1"/>
          </p:nvPr>
        </p:nvSpPr>
        <p:spPr/>
        <p:txBody>
          <a:bodyPr>
            <a:normAutofit fontScale="85000" lnSpcReduction="10000"/>
          </a:bodyPr>
          <a:lstStyle/>
          <a:p>
            <a:pPr algn="l" rtl="0"/>
            <a:r>
              <a:rPr lang="zh-CN" altLang="en-US" sz="3700" dirty="0"/>
              <a:t>Analysis of the differences between the two:</a:t>
            </a:r>
            <a:endParaRPr lang="en-US" altLang="zh-CN" sz="3700" dirty="0"/>
          </a:p>
          <a:p>
            <a:pPr algn="l" rtl="0"/>
            <a:r>
              <a:rPr lang="en-US" altLang="zh-TW" sz="3700" dirty="0">
                <a:solidFill>
                  <a:srgbClr val="7030A0"/>
                </a:solidFill>
              </a:rPr>
              <a:t>1.</a:t>
            </a:r>
            <a:r>
              <a:rPr lang="zh-TW" altLang="en-US" sz="3700" dirty="0">
                <a:solidFill>
                  <a:srgbClr val="7030A0"/>
                </a:solidFill>
              </a:rPr>
              <a:t>Newly registered users can choose content based on their interests</a:t>
            </a:r>
            <a:endParaRPr lang="en-US" altLang="zh-TW" sz="3700" dirty="0">
              <a:solidFill>
                <a:srgbClr val="7030A0"/>
              </a:solidFill>
            </a:endParaRPr>
          </a:p>
          <a:p>
            <a:pPr lvl="1" algn="l" rtl="0"/>
            <a:r>
              <a:rPr lang="zh-TW" altLang="en-US" sz="2500" dirty="0"/>
              <a:t>The first time users browse</a:t>
            </a:r>
            <a:r>
              <a:rPr lang="zh-CN" altLang="en-US" sz="2500" dirty="0"/>
              <a:t>Articles</a:t>
            </a:r>
            <a:r>
              <a:rPr lang="zh-TW" altLang="en-US" sz="2500" dirty="0"/>
              <a:t>, and the system will recommend more posts on related topics based on the algorithm to increase user stickiness.</a:t>
            </a:r>
            <a:endParaRPr lang="en-US" altLang="zh-TW" sz="2500" dirty="0"/>
          </a:p>
          <a:p>
            <a:pPr lvl="1" algn="l" rtl="0"/>
            <a:r>
              <a:rPr lang="zh-TW" altLang="en-US" sz="2500" dirty="0"/>
              <a:t>The topics include: hair styles, nail art, makeup, food and other popular trends among young people, as well as technology such as digital technology,</a:t>
            </a:r>
            <a:r>
              <a:rPr lang="en-US" altLang="zh-TW" sz="2500" dirty="0"/>
              <a:t>3C</a:t>
            </a:r>
            <a:r>
              <a:rPr lang="zh-TW" altLang="en-US" sz="2500" dirty="0"/>
              <a:t>wait</a:t>
            </a:r>
            <a:endParaRPr lang="en-US" altLang="zh-TW" sz="2500" dirty="0"/>
          </a:p>
          <a:p>
            <a:pPr algn="l" rtl="0"/>
            <a:r>
              <a:rPr lang="en-US" altLang="zh-TW" sz="3700" dirty="0">
                <a:solidFill>
                  <a:srgbClr val="7030A0"/>
                </a:solidFill>
              </a:rPr>
              <a:t>2.</a:t>
            </a:r>
            <a:r>
              <a:rPr lang="zh-TW" altLang="en-US" sz="3700" dirty="0">
                <a:solidFill>
                  <a:srgbClr val="7030A0"/>
                </a:solidFill>
              </a:rPr>
              <a:t>Recommended posts are not limited to a single topic, and can automatically extend similar content</a:t>
            </a:r>
          </a:p>
          <a:p>
            <a:pPr algn="l" rtl="0"/>
            <a:endParaRPr lang="zh-TW" altLang="en-US" sz="3700" dirty="0"/>
          </a:p>
          <a:p>
            <a:pPr algn="l" rtl="0"/>
            <a:endParaRPr lang="en-US" altLang="zh-CN" sz="3700" dirty="0"/>
          </a:p>
          <a:p>
            <a:pPr lvl="1" algn="l" rtl="0"/>
            <a:endParaRPr lang="zh-TW" altLang="en-US" sz="2500" dirty="0"/>
          </a:p>
        </p:txBody>
      </p:sp>
      <p:sp>
        <p:nvSpPr>
          <p:cNvPr id="3" name="標題 2">
            <a:extLst>
              <a:ext uri="{FF2B5EF4-FFF2-40B4-BE49-F238E27FC236}">
                <a16:creationId xmlns:a16="http://schemas.microsoft.com/office/drawing/2014/main" id="{68041AD3-6FD3-49D0-A7EA-54AD876D194D}"/>
              </a:ext>
            </a:extLst>
          </p:cNvPr>
          <p:cNvSpPr>
            <a:spLocks noGrp="1"/>
          </p:cNvSpPr>
          <p:nvPr>
            <p:ph type="title"/>
          </p:nvPr>
        </p:nvSpPr>
        <p:spPr/>
        <p:txBody>
          <a:bodyPr>
            <a:noAutofit/>
          </a:bodyPr>
          <a:lstStyle/>
          <a:p>
            <a:pPr rtl="0"/>
            <a:r>
              <a:rPr lang="zh-TW" altLang="en-US" sz="3600" dirty="0"/>
              <a:t>Why </a:t>
            </a:r>
            <a:r>
              <a:rPr lang="zh-CN" altLang="en-US" sz="3600" dirty="0"/>
              <a:t>Xiaohongshu </a:t>
            </a:r>
            <a:r>
              <a:rPr lang="zh-TW" altLang="en-US" sz="3600" dirty="0"/>
              <a:t>is so popular?</a:t>
            </a:r>
            <a:br>
              <a:rPr lang="en-US" altLang="zh-TW" sz="3600" dirty="0"/>
            </a:br>
            <a:r>
              <a:rPr lang="en-US" altLang="zh-TW" sz="3600" dirty="0"/>
              <a:t>How does it differ from Instagram?</a:t>
            </a:r>
            <a:endParaRPr lang="zh-TW" altLang="en-US" sz="3600" dirty="0"/>
          </a:p>
        </p:txBody>
      </p:sp>
    </p:spTree>
    <p:extLst>
      <p:ext uri="{BB962C8B-B14F-4D97-AF65-F5344CB8AC3E}">
        <p14:creationId xmlns:p14="http://schemas.microsoft.com/office/powerpoint/2010/main" val="2943421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F0A813A-813E-4156-8263-A8AFE2BBF25A}"/>
              </a:ext>
            </a:extLst>
          </p:cNvPr>
          <p:cNvSpPr>
            <a:spLocks noGrp="1"/>
          </p:cNvSpPr>
          <p:nvPr>
            <p:ph idx="1"/>
          </p:nvPr>
        </p:nvSpPr>
        <p:spPr>
          <a:xfrm>
            <a:off x="177553" y="1600200"/>
            <a:ext cx="5280567" cy="5121275"/>
          </a:xfrm>
        </p:spPr>
        <p:txBody>
          <a:bodyPr>
            <a:normAutofit/>
          </a:bodyPr>
          <a:lstStyle/>
          <a:p>
            <a:pPr algn="l" rtl="0" fontAlgn="base"/>
            <a:r>
              <a:rPr lang="en-US" altLang="zh-CN" sz="3700" dirty="0">
                <a:solidFill>
                  <a:srgbClr val="7030A0"/>
                </a:solidFill>
              </a:rPr>
              <a:t>3</a:t>
            </a:r>
            <a:r>
              <a:rPr lang="en-US" altLang="zh-TW" sz="3700" dirty="0">
                <a:solidFill>
                  <a:srgbClr val="7030A0"/>
                </a:solidFill>
              </a:rPr>
              <a:t>.</a:t>
            </a:r>
            <a:r>
              <a:rPr lang="zh-TW" altLang="en-US" sz="3700" dirty="0">
                <a:solidFill>
                  <a:srgbClr val="7030A0"/>
                </a:solidFill>
              </a:rPr>
              <a:t>Built-in popular music library and exquisite album templates, allowing users to apply them directly</a:t>
            </a:r>
          </a:p>
          <a:p>
            <a:pPr algn="l" rtl="0"/>
            <a:endParaRPr lang="zh-TW" altLang="en-US" sz="3700" dirty="0"/>
          </a:p>
          <a:p>
            <a:pPr algn="l" rtl="0"/>
            <a:endParaRPr lang="en-US" altLang="zh-CN" sz="3700" dirty="0"/>
          </a:p>
          <a:p>
            <a:pPr lvl="1" algn="l" rtl="0"/>
            <a:endParaRPr lang="zh-TW" altLang="en-US" sz="2500" dirty="0"/>
          </a:p>
        </p:txBody>
      </p:sp>
      <p:sp>
        <p:nvSpPr>
          <p:cNvPr id="3" name="標題 2">
            <a:extLst>
              <a:ext uri="{FF2B5EF4-FFF2-40B4-BE49-F238E27FC236}">
                <a16:creationId xmlns:a16="http://schemas.microsoft.com/office/drawing/2014/main" id="{68041AD3-6FD3-49D0-A7EA-54AD876D194D}"/>
              </a:ext>
            </a:extLst>
          </p:cNvPr>
          <p:cNvSpPr>
            <a:spLocks noGrp="1"/>
          </p:cNvSpPr>
          <p:nvPr>
            <p:ph type="title"/>
          </p:nvPr>
        </p:nvSpPr>
        <p:spPr/>
        <p:txBody>
          <a:bodyPr>
            <a:noAutofit/>
          </a:bodyPr>
          <a:lstStyle/>
          <a:p>
            <a:pPr rtl="0"/>
            <a:r>
              <a:rPr lang="zh-TW" altLang="en-US" sz="3600" dirty="0"/>
              <a:t>Why </a:t>
            </a:r>
            <a:r>
              <a:rPr lang="zh-CN" altLang="en-US" sz="3600" dirty="0"/>
              <a:t>Xiaohongshu </a:t>
            </a:r>
            <a:r>
              <a:rPr lang="zh-TW" altLang="en-US" sz="3600" dirty="0"/>
              <a:t>is so popular?</a:t>
            </a:r>
            <a:br>
              <a:rPr lang="en-US" altLang="zh-TW" sz="3600" dirty="0"/>
            </a:br>
            <a:r>
              <a:rPr lang="en-US" altLang="zh-TW" sz="3600" dirty="0"/>
              <a:t>How does it differ from Instagram?</a:t>
            </a:r>
            <a:endParaRPr lang="zh-TW" altLang="en-US" sz="3600" dirty="0"/>
          </a:p>
        </p:txBody>
      </p:sp>
      <p:pic>
        <p:nvPicPr>
          <p:cNvPr id="1026" name="Picture 2" descr="熱門音樂庫。（圖／Ginny手機截圖）">
            <a:extLst>
              <a:ext uri="{FF2B5EF4-FFF2-40B4-BE49-F238E27FC236}">
                <a16:creationId xmlns:a16="http://schemas.microsoft.com/office/drawing/2014/main" id="{975E4F84-E491-4734-BF4E-D4B93C099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3763" y="0"/>
            <a:ext cx="31702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047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400EE83-F7FE-4321-8CA9-C5D9EF3B29E3}"/>
              </a:ext>
            </a:extLst>
          </p:cNvPr>
          <p:cNvSpPr>
            <a:spLocks noGrp="1"/>
          </p:cNvSpPr>
          <p:nvPr>
            <p:ph idx="1"/>
          </p:nvPr>
        </p:nvSpPr>
        <p:spPr/>
        <p:txBody>
          <a:bodyPr>
            <a:normAutofit fontScale="62500" lnSpcReduction="20000"/>
          </a:bodyPr>
          <a:lstStyle/>
          <a:p>
            <a:pPr algn="l" rtl="0"/>
            <a:r>
              <a:rPr lang="en-US" altLang="zh-CN" dirty="0"/>
              <a:t>1.</a:t>
            </a:r>
            <a:r>
              <a:rPr lang="zh-TW" altLang="en-US" dirty="0"/>
              <a:t>Definition and Development of Social Commerce</a:t>
            </a:r>
            <a:endParaRPr lang="en-US" altLang="zh-TW" dirty="0"/>
          </a:p>
          <a:p>
            <a:pPr algn="l" rtl="0"/>
            <a:r>
              <a:rPr lang="en-US" altLang="zh-CN" dirty="0"/>
              <a:t>2.</a:t>
            </a:r>
            <a:r>
              <a:rPr lang="zh-TW" altLang="en-US" dirty="0"/>
              <a:t>Internet celebrities and</a:t>
            </a:r>
            <a:r>
              <a:rPr lang="en-US" altLang="zh-TW" dirty="0"/>
              <a:t>KOL</a:t>
            </a:r>
            <a:r>
              <a:rPr lang="zh-TW" altLang="en-US" dirty="0"/>
              <a:t>Influence in e-commerce</a:t>
            </a:r>
            <a:endParaRPr lang="en-US" altLang="zh-TW" dirty="0"/>
          </a:p>
          <a:p>
            <a:pPr algn="l" rtl="0"/>
            <a:r>
              <a:rPr lang="en-US" altLang="zh-CN" dirty="0"/>
              <a:t>3.</a:t>
            </a:r>
            <a:r>
              <a:rPr lang="zh-TW" altLang="en-US" dirty="0"/>
              <a:t>Social Business Platform and Case Studies</a:t>
            </a:r>
            <a:endParaRPr lang="en-US" altLang="zh-TW" dirty="0"/>
          </a:p>
          <a:p>
            <a:pPr algn="l" rtl="0"/>
            <a:r>
              <a:rPr lang="en-US" altLang="zh-CN" dirty="0"/>
              <a:t>4.</a:t>
            </a:r>
            <a:r>
              <a:rPr lang="zh-TW" altLang="en-US" dirty="0"/>
              <a:t>Social Business</a:t>
            </a:r>
            <a:r>
              <a:rPr lang="zh-CN" altLang="en-US" dirty="0"/>
              <a:t>Representative platform: Xiaohongshu</a:t>
            </a:r>
            <a:endParaRPr lang="en-US" altLang="zh-CN" dirty="0"/>
          </a:p>
          <a:p>
            <a:pPr algn="l" rtl="0"/>
            <a:r>
              <a:rPr lang="en-US" altLang="zh-CN" dirty="0"/>
              <a:t>5.</a:t>
            </a:r>
            <a:r>
              <a:rPr lang="zh-TW" altLang="en-US" dirty="0"/>
              <a:t>Which social media platforms?</a:t>
            </a:r>
            <a:r>
              <a:rPr lang="zh-CN" altLang="en-US" dirty="0"/>
              <a:t>At the same time</a:t>
            </a:r>
            <a:r>
              <a:rPr lang="zh-TW" altLang="en-US" dirty="0"/>
              <a:t>Combining social interaction and online shopping</a:t>
            </a:r>
            <a:r>
              <a:rPr lang="zh-CN" altLang="en-US" dirty="0"/>
              <a:t>Function</a:t>
            </a:r>
            <a:r>
              <a:rPr lang="zh-TW" altLang="en-US" dirty="0"/>
              <a:t>?</a:t>
            </a:r>
            <a:endParaRPr lang="en-US" altLang="zh-TW" dirty="0"/>
          </a:p>
          <a:p>
            <a:pPr algn="l" rtl="0"/>
            <a:r>
              <a:rPr lang="en-US" altLang="zh-CN" dirty="0"/>
              <a:t>6.</a:t>
            </a:r>
            <a:r>
              <a:rPr lang="zh-CN" altLang="en-US" dirty="0"/>
              <a:t>Current trends in social media e-commerce: traffic diversion</a:t>
            </a:r>
            <a:endParaRPr lang="zh-TW" altLang="en-US" dirty="0"/>
          </a:p>
          <a:p>
            <a:pPr algn="l" rtl="0"/>
            <a:r>
              <a:rPr lang="en-US" altLang="zh-CN" dirty="0"/>
              <a:t>7.</a:t>
            </a:r>
            <a:r>
              <a:rPr lang="zh-TW" altLang="en-US" dirty="0"/>
              <a:t>User-generated content in social commerce (</a:t>
            </a:r>
            <a:r>
              <a:rPr lang="en-US" altLang="zh-TW" dirty="0"/>
              <a:t>UGC</a:t>
            </a:r>
            <a:r>
              <a:rPr lang="zh-TW" altLang="en-US" dirty="0"/>
              <a:t>）</a:t>
            </a:r>
            <a:endParaRPr lang="en-US" altLang="zh-TW" dirty="0"/>
          </a:p>
          <a:p>
            <a:pPr algn="l" rtl="0"/>
            <a:r>
              <a:rPr lang="en-US" altLang="zh-CN"/>
              <a:t>8.</a:t>
            </a:r>
            <a:r>
              <a:rPr lang="zh-TW" altLang="en-US" dirty="0"/>
              <a:t>How to use</a:t>
            </a:r>
            <a:r>
              <a:rPr lang="en-US" altLang="zh-TW" dirty="0"/>
              <a:t>UGC</a:t>
            </a:r>
            <a:r>
              <a:rPr lang="zh-TW" altLang="en-US" dirty="0"/>
              <a:t>Conduct marketing</a:t>
            </a:r>
          </a:p>
          <a:p>
            <a:pPr algn="l" rtl="0"/>
            <a:endParaRPr lang="zh-TW" altLang="en-US" dirty="0"/>
          </a:p>
          <a:p>
            <a:pPr algn="l" rtl="0"/>
            <a:endParaRPr lang="zh-TW" altLang="en-US" dirty="0"/>
          </a:p>
          <a:p>
            <a:pPr algn="l" rtl="0"/>
            <a:endParaRPr lang="zh-TW" altLang="en-US" dirty="0"/>
          </a:p>
          <a:p>
            <a:pPr algn="l" rtl="0"/>
            <a:endParaRPr lang="zh-TW" altLang="en-US" dirty="0"/>
          </a:p>
        </p:txBody>
      </p:sp>
      <p:sp>
        <p:nvSpPr>
          <p:cNvPr id="3" name="標題 2">
            <a:extLst>
              <a:ext uri="{FF2B5EF4-FFF2-40B4-BE49-F238E27FC236}">
                <a16:creationId xmlns:a16="http://schemas.microsoft.com/office/drawing/2014/main" id="{9F889121-C966-4C93-B768-30D9522CD54E}"/>
              </a:ext>
            </a:extLst>
          </p:cNvPr>
          <p:cNvSpPr>
            <a:spLocks noGrp="1"/>
          </p:cNvSpPr>
          <p:nvPr>
            <p:ph type="title"/>
          </p:nvPr>
        </p:nvSpPr>
        <p:spPr/>
        <p:txBody>
          <a:bodyPr/>
          <a:lstStyle/>
          <a:p>
            <a:pPr rtl="0"/>
            <a:r>
              <a:rPr lang="zh-CN" altLang="en-US" dirty="0"/>
              <a:t>Unit Outline</a:t>
            </a:r>
            <a:endParaRPr lang="zh-TW" altLang="en-US" dirty="0"/>
          </a:p>
        </p:txBody>
      </p:sp>
    </p:spTree>
    <p:extLst>
      <p:ext uri="{BB962C8B-B14F-4D97-AF65-F5344CB8AC3E}">
        <p14:creationId xmlns:p14="http://schemas.microsoft.com/office/powerpoint/2010/main" val="982736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F0A813A-813E-4156-8263-A8AFE2BBF25A}"/>
              </a:ext>
            </a:extLst>
          </p:cNvPr>
          <p:cNvSpPr>
            <a:spLocks noGrp="1"/>
          </p:cNvSpPr>
          <p:nvPr>
            <p:ph idx="1"/>
          </p:nvPr>
        </p:nvSpPr>
        <p:spPr/>
        <p:txBody>
          <a:bodyPr>
            <a:normAutofit fontScale="85000" lnSpcReduction="20000"/>
          </a:bodyPr>
          <a:lstStyle/>
          <a:p>
            <a:pPr algn="l" rtl="0"/>
            <a:r>
              <a:rPr lang="en-US" altLang="zh-CN" sz="3700" dirty="0">
                <a:solidFill>
                  <a:srgbClr val="7030A0"/>
                </a:solidFill>
              </a:rPr>
              <a:t>4</a:t>
            </a:r>
            <a:r>
              <a:rPr lang="en-US" altLang="zh-TW" sz="3700" dirty="0">
                <a:solidFill>
                  <a:srgbClr val="7030A0"/>
                </a:solidFill>
              </a:rPr>
              <a:t>.</a:t>
            </a:r>
            <a:r>
              <a:rPr lang="zh-TW" altLang="en-US" sz="3700" dirty="0">
                <a:solidFill>
                  <a:srgbClr val="7030A0"/>
                </a:solidFill>
                <a:highlight>
                  <a:srgbClr val="FFFF00"/>
                </a:highlight>
              </a:rPr>
              <a:t>Tutorial-focused videos</a:t>
            </a:r>
            <a:r>
              <a:rPr lang="zh-TW" altLang="en-US" sz="3700" dirty="0">
                <a:solidFill>
                  <a:srgbClr val="7030A0"/>
                </a:solidFill>
              </a:rPr>
              <a:t>Content, influencer experts in one minute "</a:t>
            </a:r>
            <a:r>
              <a:rPr lang="zh-TW" altLang="en-US" sz="3700" dirty="0">
                <a:solidFill>
                  <a:srgbClr val="7030A0"/>
                </a:solidFill>
                <a:highlight>
                  <a:srgbClr val="FFFF00"/>
                </a:highlight>
              </a:rPr>
              <a:t>Guaranteed teaching</a:t>
            </a:r>
            <a:r>
              <a:rPr lang="zh-TW" altLang="en-US" sz="3700" dirty="0">
                <a:solidFill>
                  <a:srgbClr val="7030A0"/>
                </a:solidFill>
              </a:rPr>
              <a:t>"</a:t>
            </a:r>
            <a:endParaRPr lang="en-US" altLang="zh-TW" sz="3700" dirty="0">
              <a:solidFill>
                <a:srgbClr val="7030A0"/>
              </a:solidFill>
            </a:endParaRPr>
          </a:p>
          <a:p>
            <a:pPr lvl="1" algn="l" rtl="0"/>
            <a:r>
              <a:rPr lang="zh-TW" altLang="en-US" sz="3600" dirty="0"/>
              <a:t>Often you see things like "</a:t>
            </a:r>
            <a:r>
              <a:rPr lang="zh-TW" altLang="en-US" sz="3600" dirty="0">
                <a:solidFill>
                  <a:srgbClr val="C00000"/>
                </a:solidFill>
              </a:rPr>
              <a:t>Hair braiding tutorial for beginners</a:t>
            </a:r>
            <a:r>
              <a:rPr lang="zh-TW" altLang="en-US" sz="3600" dirty="0"/>
              <a:t>"、"</a:t>
            </a:r>
            <a:r>
              <a:rPr lang="zh-TW" altLang="en-US" sz="3600" dirty="0">
                <a:solidFill>
                  <a:srgbClr val="C00000"/>
                </a:solidFill>
              </a:rPr>
              <a:t>Guaranteed teaching</a:t>
            </a:r>
            <a:r>
              <a:rPr lang="zh-TW" altLang="en-US" sz="3600" dirty="0"/>
              <a:t>"This type of video content.</a:t>
            </a:r>
            <a:endParaRPr lang="en-US" altLang="zh-TW" sz="3600" dirty="0"/>
          </a:p>
          <a:p>
            <a:pPr lvl="1" algn="l" rtl="0"/>
            <a:r>
              <a:rPr lang="zh-TW" altLang="en-US" sz="3600" dirty="0"/>
              <a:t>The photographer often plays the role of a teacher or professional.</a:t>
            </a:r>
            <a:r>
              <a:rPr lang="zh-TW" altLang="en-US" sz="3600" dirty="0">
                <a:solidFill>
                  <a:srgbClr val="C00000"/>
                </a:solidFill>
              </a:rPr>
              <a:t>Share with your audience in the simplest and most interesting way within one minute</a:t>
            </a:r>
            <a:r>
              <a:rPr lang="zh-TW" altLang="en-US" sz="3600" dirty="0"/>
              <a:t>,</a:t>
            </a:r>
            <a:endParaRPr lang="en-US" altLang="zh-TW" sz="3600" dirty="0"/>
          </a:p>
          <a:p>
            <a:pPr lvl="1" algn="l" rtl="0"/>
            <a:r>
              <a:rPr lang="zh-TW" altLang="en-US" sz="3600" dirty="0"/>
              <a:t>Helps to cultivate "Internet celebrity experts" in this field</a:t>
            </a:r>
          </a:p>
          <a:p>
            <a:pPr algn="l" rtl="0"/>
            <a:endParaRPr lang="zh-TW" altLang="en-US" sz="3700" dirty="0"/>
          </a:p>
          <a:p>
            <a:pPr algn="l" rtl="0"/>
            <a:endParaRPr lang="en-US" altLang="zh-CN" sz="3700" dirty="0"/>
          </a:p>
          <a:p>
            <a:pPr lvl="1" algn="l" rtl="0"/>
            <a:endParaRPr lang="zh-TW" altLang="en-US" sz="2500" dirty="0"/>
          </a:p>
        </p:txBody>
      </p:sp>
      <p:sp>
        <p:nvSpPr>
          <p:cNvPr id="3" name="標題 2">
            <a:extLst>
              <a:ext uri="{FF2B5EF4-FFF2-40B4-BE49-F238E27FC236}">
                <a16:creationId xmlns:a16="http://schemas.microsoft.com/office/drawing/2014/main" id="{68041AD3-6FD3-49D0-A7EA-54AD876D194D}"/>
              </a:ext>
            </a:extLst>
          </p:cNvPr>
          <p:cNvSpPr>
            <a:spLocks noGrp="1"/>
          </p:cNvSpPr>
          <p:nvPr>
            <p:ph type="title"/>
          </p:nvPr>
        </p:nvSpPr>
        <p:spPr/>
        <p:txBody>
          <a:bodyPr>
            <a:noAutofit/>
          </a:bodyPr>
          <a:lstStyle/>
          <a:p>
            <a:pPr rtl="0"/>
            <a:r>
              <a:rPr lang="zh-TW" altLang="en-US" sz="3600" dirty="0"/>
              <a:t>Why </a:t>
            </a:r>
            <a:r>
              <a:rPr lang="zh-CN" altLang="en-US" sz="3600" dirty="0"/>
              <a:t>Xiaohongshu </a:t>
            </a:r>
            <a:r>
              <a:rPr lang="zh-TW" altLang="en-US" sz="3600" dirty="0"/>
              <a:t>is so popular?</a:t>
            </a:r>
            <a:br>
              <a:rPr lang="en-US" altLang="zh-TW" sz="3600" dirty="0"/>
            </a:br>
            <a:r>
              <a:rPr lang="en-US" altLang="zh-TW" sz="3600" dirty="0"/>
              <a:t>How does it differ from Instagram?</a:t>
            </a:r>
            <a:endParaRPr lang="zh-TW" altLang="en-US" sz="3600" dirty="0"/>
          </a:p>
        </p:txBody>
      </p:sp>
    </p:spTree>
    <p:extLst>
      <p:ext uri="{BB962C8B-B14F-4D97-AF65-F5344CB8AC3E}">
        <p14:creationId xmlns:p14="http://schemas.microsoft.com/office/powerpoint/2010/main" val="282830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2FE61DC-BFDA-465A-9FB7-BE029676F63B}"/>
              </a:ext>
            </a:extLst>
          </p:cNvPr>
          <p:cNvSpPr>
            <a:spLocks noGrp="1"/>
          </p:cNvSpPr>
          <p:nvPr>
            <p:ph idx="1"/>
          </p:nvPr>
        </p:nvSpPr>
        <p:spPr/>
        <p:txBody>
          <a:bodyPr/>
          <a:lstStyle/>
          <a:p>
            <a:pPr algn="l" rtl="0"/>
            <a:endParaRPr lang="zh-TW" altLang="en-US"/>
          </a:p>
        </p:txBody>
      </p:sp>
      <p:sp>
        <p:nvSpPr>
          <p:cNvPr id="3" name="標題 2">
            <a:extLst>
              <a:ext uri="{FF2B5EF4-FFF2-40B4-BE49-F238E27FC236}">
                <a16:creationId xmlns:a16="http://schemas.microsoft.com/office/drawing/2014/main" id="{CBA822FE-2DDD-4463-8637-F17D04177F5D}"/>
              </a:ext>
            </a:extLst>
          </p:cNvPr>
          <p:cNvSpPr>
            <a:spLocks noGrp="1"/>
          </p:cNvSpPr>
          <p:nvPr>
            <p:ph type="title"/>
          </p:nvPr>
        </p:nvSpPr>
        <p:spPr/>
        <p:txBody>
          <a:bodyPr>
            <a:normAutofit fontScale="90000"/>
          </a:bodyPr>
          <a:lstStyle/>
          <a:p>
            <a:pPr algn="l" rtl="0"/>
            <a:r>
              <a:rPr lang="zh-CN" altLang="en-US" dirty="0"/>
              <a:t>In the search bar, enter: ponytail</a:t>
            </a:r>
            <a:endParaRPr lang="zh-TW" altLang="en-US" dirty="0"/>
          </a:p>
        </p:txBody>
      </p:sp>
      <p:pic>
        <p:nvPicPr>
          <p:cNvPr id="7" name="圖片 6">
            <a:extLst>
              <a:ext uri="{FF2B5EF4-FFF2-40B4-BE49-F238E27FC236}">
                <a16:creationId xmlns:a16="http://schemas.microsoft.com/office/drawing/2014/main" id="{380AFBBD-2850-4A0D-940E-06A1E09A300F}"/>
              </a:ext>
            </a:extLst>
          </p:cNvPr>
          <p:cNvPicPr>
            <a:picLocks noChangeAspect="1"/>
          </p:cNvPicPr>
          <p:nvPr/>
        </p:nvPicPr>
        <p:blipFill>
          <a:blip r:embed="rId2"/>
          <a:stretch>
            <a:fillRect/>
          </a:stretch>
        </p:blipFill>
        <p:spPr>
          <a:xfrm>
            <a:off x="571" y="1600200"/>
            <a:ext cx="9142857" cy="4857143"/>
          </a:xfrm>
          <a:prstGeom prst="rect">
            <a:avLst/>
          </a:prstGeom>
        </p:spPr>
      </p:pic>
    </p:spTree>
    <p:extLst>
      <p:ext uri="{BB962C8B-B14F-4D97-AF65-F5344CB8AC3E}">
        <p14:creationId xmlns:p14="http://schemas.microsoft.com/office/powerpoint/2010/main" val="2081511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15AABFB-0108-45EE-91F7-92700887F471}"/>
              </a:ext>
            </a:extLst>
          </p:cNvPr>
          <p:cNvSpPr>
            <a:spLocks noGrp="1"/>
          </p:cNvSpPr>
          <p:nvPr>
            <p:ph idx="1"/>
          </p:nvPr>
        </p:nvSpPr>
        <p:spPr/>
        <p:txBody>
          <a:bodyPr/>
          <a:lstStyle/>
          <a:p>
            <a:pPr algn="l" rtl="0"/>
            <a:endParaRPr lang="zh-TW" altLang="en-US"/>
          </a:p>
        </p:txBody>
      </p:sp>
      <p:sp>
        <p:nvSpPr>
          <p:cNvPr id="3" name="標題 2">
            <a:extLst>
              <a:ext uri="{FF2B5EF4-FFF2-40B4-BE49-F238E27FC236}">
                <a16:creationId xmlns:a16="http://schemas.microsoft.com/office/drawing/2014/main" id="{7FBA5236-F977-4282-9ED3-9A3911447566}"/>
              </a:ext>
            </a:extLst>
          </p:cNvPr>
          <p:cNvSpPr>
            <a:spLocks noGrp="1"/>
          </p:cNvSpPr>
          <p:nvPr>
            <p:ph type="title"/>
          </p:nvPr>
        </p:nvSpPr>
        <p:spPr/>
        <p:txBody>
          <a:bodyPr/>
          <a:lstStyle/>
          <a:p>
            <a:pPr algn="l" rtl="0"/>
            <a:endParaRPr lang="zh-TW" altLang="en-US"/>
          </a:p>
        </p:txBody>
      </p:sp>
      <p:pic>
        <p:nvPicPr>
          <p:cNvPr id="5" name="圖片 4">
            <a:extLst>
              <a:ext uri="{FF2B5EF4-FFF2-40B4-BE49-F238E27FC236}">
                <a16:creationId xmlns:a16="http://schemas.microsoft.com/office/drawing/2014/main" id="{CB1E202E-1D09-4529-9EB8-A30ADAA8CE02}"/>
              </a:ext>
            </a:extLst>
          </p:cNvPr>
          <p:cNvPicPr>
            <a:picLocks noChangeAspect="1"/>
          </p:cNvPicPr>
          <p:nvPr/>
        </p:nvPicPr>
        <p:blipFill>
          <a:blip r:embed="rId2"/>
          <a:stretch>
            <a:fillRect/>
          </a:stretch>
        </p:blipFill>
        <p:spPr>
          <a:xfrm>
            <a:off x="0" y="254522"/>
            <a:ext cx="9144000" cy="6348956"/>
          </a:xfrm>
          <a:prstGeom prst="rect">
            <a:avLst/>
          </a:prstGeom>
        </p:spPr>
      </p:pic>
    </p:spTree>
    <p:extLst>
      <p:ext uri="{BB962C8B-B14F-4D97-AF65-F5344CB8AC3E}">
        <p14:creationId xmlns:p14="http://schemas.microsoft.com/office/powerpoint/2010/main" val="3486331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整排簡單易懂的編髮「教程」。（圖／Ginny手機截圖）">
            <a:extLst>
              <a:ext uri="{FF2B5EF4-FFF2-40B4-BE49-F238E27FC236}">
                <a16:creationId xmlns:a16="http://schemas.microsoft.com/office/drawing/2014/main" id="{A0FBEC22-F32C-40AB-AFE4-EA86C8DC0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02" y="0"/>
            <a:ext cx="31702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各式髮型的編髮教程，當然還有穿搭、彩妝等。（圖／Ginny手機截圖）">
            <a:extLst>
              <a:ext uri="{FF2B5EF4-FFF2-40B4-BE49-F238E27FC236}">
                <a16:creationId xmlns:a16="http://schemas.microsoft.com/office/drawing/2014/main" id="{80B4113D-9C13-485C-AAA9-37FB45AE9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046" y="0"/>
            <a:ext cx="3480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38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F0A813A-813E-4156-8263-A8AFE2BBF25A}"/>
              </a:ext>
            </a:extLst>
          </p:cNvPr>
          <p:cNvSpPr>
            <a:spLocks noGrp="1"/>
          </p:cNvSpPr>
          <p:nvPr>
            <p:ph idx="1"/>
          </p:nvPr>
        </p:nvSpPr>
        <p:spPr/>
        <p:txBody>
          <a:bodyPr>
            <a:normAutofit fontScale="85000" lnSpcReduction="20000"/>
          </a:bodyPr>
          <a:lstStyle/>
          <a:p>
            <a:pPr algn="l" rtl="0"/>
            <a:r>
              <a:rPr lang="en-US" altLang="zh-TW" sz="3700" dirty="0">
                <a:solidFill>
                  <a:srgbClr val="7030A0"/>
                </a:solidFill>
              </a:rPr>
              <a:t>5.</a:t>
            </a:r>
            <a:r>
              <a:rPr lang="zh-TW" altLang="en-US" sz="3700" dirty="0">
                <a:solidFill>
                  <a:srgbClr val="7030A0"/>
                </a:solidFill>
                <a:highlight>
                  <a:srgbClr val="FFFF00"/>
                </a:highlight>
              </a:rPr>
              <a:t>Tutorial-focused videos</a:t>
            </a:r>
            <a:r>
              <a:rPr lang="zh-TW" altLang="en-US" sz="3700" dirty="0">
                <a:solidFill>
                  <a:srgbClr val="7030A0"/>
                </a:solidFill>
              </a:rPr>
              <a:t>Content, influencer experts in one minute "</a:t>
            </a:r>
            <a:r>
              <a:rPr lang="zh-TW" altLang="en-US" sz="3700" dirty="0">
                <a:solidFill>
                  <a:srgbClr val="7030A0"/>
                </a:solidFill>
                <a:highlight>
                  <a:srgbClr val="FFFF00"/>
                </a:highlight>
              </a:rPr>
              <a:t>Guaranteed teaching</a:t>
            </a:r>
            <a:r>
              <a:rPr lang="zh-TW" altLang="en-US" sz="3700" dirty="0">
                <a:solidFill>
                  <a:srgbClr val="7030A0"/>
                </a:solidFill>
              </a:rPr>
              <a:t>"</a:t>
            </a:r>
            <a:endParaRPr lang="en-US" altLang="zh-TW" sz="3700" dirty="0">
              <a:solidFill>
                <a:srgbClr val="7030A0"/>
              </a:solidFill>
            </a:endParaRPr>
          </a:p>
          <a:p>
            <a:pPr lvl="1" algn="l" rtl="0"/>
            <a:r>
              <a:rPr lang="zh-TW" altLang="en-US" sz="3600" dirty="0"/>
              <a:t>Often you see things like "</a:t>
            </a:r>
            <a:r>
              <a:rPr lang="zh-TW" altLang="en-US" sz="3600" dirty="0">
                <a:solidFill>
                  <a:srgbClr val="C00000"/>
                </a:solidFill>
              </a:rPr>
              <a:t>Hair braiding tutorial for beginners</a:t>
            </a:r>
            <a:r>
              <a:rPr lang="zh-TW" altLang="en-US" sz="3600" dirty="0"/>
              <a:t>"、"</a:t>
            </a:r>
            <a:r>
              <a:rPr lang="zh-TW" altLang="en-US" sz="3600" dirty="0">
                <a:solidFill>
                  <a:srgbClr val="C00000"/>
                </a:solidFill>
              </a:rPr>
              <a:t>Guaranteed teaching</a:t>
            </a:r>
            <a:r>
              <a:rPr lang="zh-TW" altLang="en-US" sz="3600" dirty="0"/>
              <a:t>"This type of video content.</a:t>
            </a:r>
            <a:endParaRPr lang="en-US" altLang="zh-TW" sz="3600" dirty="0"/>
          </a:p>
          <a:p>
            <a:pPr lvl="1" algn="l" rtl="0"/>
            <a:r>
              <a:rPr lang="zh-TW" altLang="en-US" sz="3600" dirty="0"/>
              <a:t>The photographer often plays the role of a teacher or professional.</a:t>
            </a:r>
            <a:r>
              <a:rPr lang="zh-TW" altLang="en-US" sz="3600" dirty="0">
                <a:solidFill>
                  <a:srgbClr val="C00000"/>
                </a:solidFill>
              </a:rPr>
              <a:t>Share with your audience in the simplest and most interesting way within one minute</a:t>
            </a:r>
            <a:r>
              <a:rPr lang="zh-TW" altLang="en-US" sz="3600" dirty="0"/>
              <a:t>,</a:t>
            </a:r>
            <a:endParaRPr lang="en-US" altLang="zh-TW" sz="3600" dirty="0"/>
          </a:p>
          <a:p>
            <a:pPr lvl="1" algn="l" rtl="0"/>
            <a:r>
              <a:rPr lang="zh-TW" altLang="en-US" sz="3600" dirty="0"/>
              <a:t>Helps to cultivate "Internet celebrity experts" in this field</a:t>
            </a:r>
          </a:p>
          <a:p>
            <a:pPr algn="l" rtl="0"/>
            <a:endParaRPr lang="zh-TW" altLang="en-US" sz="3700" dirty="0"/>
          </a:p>
          <a:p>
            <a:pPr algn="l" rtl="0"/>
            <a:endParaRPr lang="en-US" altLang="zh-CN" sz="3700" dirty="0"/>
          </a:p>
          <a:p>
            <a:pPr lvl="1" algn="l" rtl="0"/>
            <a:endParaRPr lang="zh-TW" altLang="en-US" sz="2500" dirty="0"/>
          </a:p>
        </p:txBody>
      </p:sp>
      <p:sp>
        <p:nvSpPr>
          <p:cNvPr id="3" name="標題 2">
            <a:extLst>
              <a:ext uri="{FF2B5EF4-FFF2-40B4-BE49-F238E27FC236}">
                <a16:creationId xmlns:a16="http://schemas.microsoft.com/office/drawing/2014/main" id="{68041AD3-6FD3-49D0-A7EA-54AD876D194D}"/>
              </a:ext>
            </a:extLst>
          </p:cNvPr>
          <p:cNvSpPr>
            <a:spLocks noGrp="1"/>
          </p:cNvSpPr>
          <p:nvPr>
            <p:ph type="title"/>
          </p:nvPr>
        </p:nvSpPr>
        <p:spPr/>
        <p:txBody>
          <a:bodyPr>
            <a:noAutofit/>
          </a:bodyPr>
          <a:lstStyle/>
          <a:p>
            <a:pPr rtl="0"/>
            <a:r>
              <a:rPr lang="zh-TW" altLang="en-US" sz="3600" dirty="0"/>
              <a:t>Why </a:t>
            </a:r>
            <a:r>
              <a:rPr lang="zh-CN" altLang="en-US" sz="3600" dirty="0"/>
              <a:t>Xiaohongshu </a:t>
            </a:r>
            <a:r>
              <a:rPr lang="zh-TW" altLang="en-US" sz="3600" dirty="0"/>
              <a:t>is so popular?</a:t>
            </a:r>
            <a:br>
              <a:rPr lang="en-US" altLang="zh-TW" sz="3600" dirty="0"/>
            </a:br>
            <a:r>
              <a:rPr lang="en-US" altLang="zh-TW" sz="3600" dirty="0"/>
              <a:t>How does it differ from Instagram?</a:t>
            </a:r>
            <a:endParaRPr lang="zh-TW" altLang="en-US" sz="3600" dirty="0"/>
          </a:p>
        </p:txBody>
      </p:sp>
    </p:spTree>
    <p:extLst>
      <p:ext uri="{BB962C8B-B14F-4D97-AF65-F5344CB8AC3E}">
        <p14:creationId xmlns:p14="http://schemas.microsoft.com/office/powerpoint/2010/main" val="292657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F0A813A-813E-4156-8263-A8AFE2BBF25A}"/>
              </a:ext>
            </a:extLst>
          </p:cNvPr>
          <p:cNvSpPr>
            <a:spLocks noGrp="1"/>
          </p:cNvSpPr>
          <p:nvPr>
            <p:ph idx="1"/>
          </p:nvPr>
        </p:nvSpPr>
        <p:spPr/>
        <p:txBody>
          <a:bodyPr>
            <a:normAutofit fontScale="70000" lnSpcReduction="20000"/>
          </a:bodyPr>
          <a:lstStyle/>
          <a:p>
            <a:pPr algn="l" rtl="0"/>
            <a:r>
              <a:rPr lang="en-US" altLang="zh-TW" sz="3700" dirty="0">
                <a:solidFill>
                  <a:srgbClr val="7030A0"/>
                </a:solidFill>
              </a:rPr>
              <a:t>6.</a:t>
            </a:r>
            <a:r>
              <a:rPr lang="zh-TW" altLang="en-US" sz="3700" dirty="0">
                <a:solidFill>
                  <a:srgbClr val="7030A0"/>
                </a:solidFill>
              </a:rPr>
              <a:t>Amateurs are Internet celebrities: It is easy to increase the number of fans because the tags will automatically push similar topics and are easy to be seen.</a:t>
            </a:r>
          </a:p>
          <a:p>
            <a:pPr lvl="1" algn="l" rtl="0"/>
            <a:r>
              <a:rPr lang="zh-TW" altLang="en-US" sz="3600" dirty="0"/>
              <a:t>Due to the Little Red Book Club</a:t>
            </a:r>
            <a:r>
              <a:rPr lang="zh-TW" altLang="en-US" sz="3600" dirty="0">
                <a:solidFill>
                  <a:srgbClr val="C00000"/>
                </a:solidFill>
              </a:rPr>
              <a:t>Automatically extend recommended topics</a:t>
            </a:r>
            <a:r>
              <a:rPr lang="zh-TW" altLang="en-US" sz="3600" dirty="0"/>
              <a:t>, so even if you don't follow this tag,</a:t>
            </a:r>
            <a:r>
              <a:rPr lang="zh-TW" altLang="en-US" sz="3600" dirty="0">
                <a:solidFill>
                  <a:srgbClr val="C00000"/>
                </a:solidFill>
              </a:rPr>
              <a:t>Posts still have a chance to be seen by other groups</a:t>
            </a:r>
            <a:r>
              <a:rPr lang="zh-TW" altLang="en-US" sz="3600" dirty="0"/>
              <a:t>.</a:t>
            </a:r>
            <a:endParaRPr lang="en-US" altLang="zh-TW" sz="3600" dirty="0"/>
          </a:p>
          <a:p>
            <a:pPr lvl="1" algn="l" rtl="0"/>
            <a:r>
              <a:rPr lang="zh-TW" altLang="en-US" sz="3600" dirty="0"/>
              <a:t>and</a:t>
            </a:r>
            <a:r>
              <a:rPr lang="en-US" altLang="zh-TW" sz="3600" dirty="0"/>
              <a:t>IG</a:t>
            </a:r>
            <a:r>
              <a:rPr lang="zh-TW" altLang="en-US" sz="3600" dirty="0"/>
              <a:t>Although</a:t>
            </a:r>
            <a:r>
              <a:rPr lang="zh-TW" altLang="en-US" sz="3600" dirty="0">
                <a:solidFill>
                  <a:srgbClr val="C00000"/>
                </a:solidFill>
              </a:rPr>
              <a:t>There is also a labeling function.</a:t>
            </a:r>
            <a:r>
              <a:rPr lang="zh-TW" altLang="en-US" sz="3600" dirty="0"/>
              <a:t>but</a:t>
            </a:r>
            <a:r>
              <a:rPr lang="zh-TW" altLang="en-US" sz="3600" dirty="0">
                <a:solidFill>
                  <a:srgbClr val="C00000"/>
                </a:solidFill>
              </a:rPr>
              <a:t>Algorithm tends to be exposed</a:t>
            </a:r>
            <a:r>
              <a:rPr lang="zh-TW" altLang="en-US" sz="3600" dirty="0">
                <a:solidFill>
                  <a:srgbClr val="C00000"/>
                </a:solidFill>
                <a:highlight>
                  <a:srgbClr val="FFFF00"/>
                </a:highlight>
              </a:rPr>
              <a:t>Popular Posts</a:t>
            </a:r>
            <a:r>
              <a:rPr lang="zh-TW" altLang="en-US" sz="3600" dirty="0"/>
              <a:t>,</a:t>
            </a:r>
            <a:r>
              <a:rPr lang="zh-TW" altLang="en-US" sz="3600" dirty="0">
                <a:highlight>
                  <a:srgbClr val="FFFF00"/>
                </a:highlight>
              </a:rPr>
              <a:t>It is not easy for a novice internet celebrity to become famous.</a:t>
            </a:r>
            <a:endParaRPr lang="en-US" altLang="zh-TW" sz="3600" dirty="0">
              <a:highlight>
                <a:srgbClr val="FFFF00"/>
              </a:highlight>
            </a:endParaRPr>
          </a:p>
          <a:p>
            <a:pPr lvl="1" algn="l" rtl="0"/>
            <a:r>
              <a:rPr lang="zh-CN" altLang="en-US" sz="3600" dirty="0">
                <a:solidFill>
                  <a:srgbClr val="7030A0"/>
                </a:solidFill>
              </a:rPr>
              <a:t>Xiaohongshu is more beneficial to beginners</a:t>
            </a:r>
            <a:r>
              <a:rPr lang="zh-TW" altLang="en-US" sz="3600" dirty="0">
                <a:solidFill>
                  <a:srgbClr val="7030A0"/>
                </a:solidFill>
              </a:rPr>
              <a:t>Cultivation</a:t>
            </a:r>
          </a:p>
          <a:p>
            <a:pPr algn="l" rtl="0"/>
            <a:endParaRPr lang="zh-TW" altLang="en-US" sz="3700" dirty="0"/>
          </a:p>
          <a:p>
            <a:pPr algn="l" rtl="0"/>
            <a:endParaRPr lang="en-US" altLang="zh-CN" sz="3700" dirty="0"/>
          </a:p>
          <a:p>
            <a:pPr lvl="1" algn="l" rtl="0"/>
            <a:endParaRPr lang="zh-TW" altLang="en-US" sz="2500" dirty="0"/>
          </a:p>
        </p:txBody>
      </p:sp>
      <p:sp>
        <p:nvSpPr>
          <p:cNvPr id="3" name="標題 2">
            <a:extLst>
              <a:ext uri="{FF2B5EF4-FFF2-40B4-BE49-F238E27FC236}">
                <a16:creationId xmlns:a16="http://schemas.microsoft.com/office/drawing/2014/main" id="{68041AD3-6FD3-49D0-A7EA-54AD876D194D}"/>
              </a:ext>
            </a:extLst>
          </p:cNvPr>
          <p:cNvSpPr>
            <a:spLocks noGrp="1"/>
          </p:cNvSpPr>
          <p:nvPr>
            <p:ph type="title"/>
          </p:nvPr>
        </p:nvSpPr>
        <p:spPr/>
        <p:txBody>
          <a:bodyPr>
            <a:noAutofit/>
          </a:bodyPr>
          <a:lstStyle/>
          <a:p>
            <a:pPr rtl="0"/>
            <a:r>
              <a:rPr lang="zh-TW" altLang="en-US" sz="3600" dirty="0"/>
              <a:t>Why </a:t>
            </a:r>
            <a:r>
              <a:rPr lang="zh-CN" altLang="en-US" sz="3600" dirty="0"/>
              <a:t>Xiaohongshu </a:t>
            </a:r>
            <a:r>
              <a:rPr lang="zh-TW" altLang="en-US" sz="3600" dirty="0"/>
              <a:t>is so popular?</a:t>
            </a:r>
            <a:br>
              <a:rPr lang="en-US" altLang="zh-TW" sz="3600" dirty="0"/>
            </a:br>
            <a:r>
              <a:rPr lang="en-US" altLang="zh-TW" sz="3600" dirty="0"/>
              <a:t>How does it differ from Instagram?</a:t>
            </a:r>
            <a:endParaRPr lang="zh-TW" altLang="en-US" sz="3600" dirty="0"/>
          </a:p>
        </p:txBody>
      </p:sp>
    </p:spTree>
    <p:extLst>
      <p:ext uri="{BB962C8B-B14F-4D97-AF65-F5344CB8AC3E}">
        <p14:creationId xmlns:p14="http://schemas.microsoft.com/office/powerpoint/2010/main" val="411621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F0A813A-813E-4156-8263-A8AFE2BBF25A}"/>
              </a:ext>
            </a:extLst>
          </p:cNvPr>
          <p:cNvSpPr>
            <a:spLocks noGrp="1"/>
          </p:cNvSpPr>
          <p:nvPr>
            <p:ph idx="1"/>
          </p:nvPr>
        </p:nvSpPr>
        <p:spPr/>
        <p:txBody>
          <a:bodyPr>
            <a:normAutofit fontScale="62500" lnSpcReduction="20000"/>
          </a:bodyPr>
          <a:lstStyle/>
          <a:p>
            <a:pPr algn="l" rtl="0"/>
            <a:r>
              <a:rPr lang="en-US" altLang="zh-TW" sz="3700" dirty="0">
                <a:solidFill>
                  <a:srgbClr val="7030A0"/>
                </a:solidFill>
              </a:rPr>
              <a:t>7.</a:t>
            </a:r>
            <a:r>
              <a:rPr lang="zh-TW" altLang="en-US" sz="3700" dirty="0">
                <a:solidFill>
                  <a:srgbClr val="7030A0"/>
                </a:solidFill>
              </a:rPr>
              <a:t>Manufacturers use Internet celebrities to create "mall" benefits</a:t>
            </a:r>
          </a:p>
          <a:p>
            <a:pPr lvl="1" algn="l" rtl="0"/>
            <a:r>
              <a:rPr lang="zh-TW" altLang="en-US" sz="3600" dirty="0">
                <a:solidFill>
                  <a:srgbClr val="C00000"/>
                </a:solidFill>
              </a:rPr>
              <a:t>There is a "mall" in Xiaohongshu</a:t>
            </a:r>
            <a:r>
              <a:rPr lang="zh-TW" altLang="en-US" sz="3600" dirty="0"/>
              <a:t>Functional and popular, many manufacturers will contact well-known Xiaohongshu "bloggers" in the field to cooperate before launching their products, and let the bloggers shoot corresponding videos or publish texts for promotion.</a:t>
            </a:r>
            <a:r>
              <a:rPr lang="zh-TW" altLang="en-US" sz="3600" dirty="0">
                <a:solidFill>
                  <a:srgbClr val="C00000"/>
                </a:solidFill>
              </a:rPr>
              <a:t>This product can be purchased directly in the "Mall" area of ​​​​Xiaohongshu</a:t>
            </a:r>
            <a:endParaRPr lang="en-US" altLang="zh-TW" sz="3600" dirty="0">
              <a:solidFill>
                <a:srgbClr val="C00000"/>
              </a:solidFill>
            </a:endParaRPr>
          </a:p>
          <a:p>
            <a:pPr lvl="1" algn="l" rtl="0"/>
            <a:r>
              <a:rPr lang="en-US" altLang="zh-TW" sz="3600" dirty="0"/>
              <a:t>IG</a:t>
            </a:r>
            <a:r>
              <a:rPr lang="zh-TW" altLang="en-US" sz="3600" dirty="0"/>
              <a:t>Still using</a:t>
            </a:r>
            <a:endParaRPr lang="en-US" altLang="zh-TW" sz="3600" dirty="0"/>
          </a:p>
          <a:p>
            <a:pPr lvl="2" algn="l" rtl="0"/>
            <a:r>
              <a:rPr lang="zh-TW" altLang="en-US" sz="3200" dirty="0">
                <a:solidFill>
                  <a:srgbClr val="C00000"/>
                </a:solidFill>
              </a:rPr>
              <a:t>The old algorithm recommends products.</a:t>
            </a:r>
            <a:endParaRPr lang="en-US" altLang="zh-TW" sz="3200" dirty="0">
              <a:solidFill>
                <a:srgbClr val="C00000"/>
              </a:solidFill>
            </a:endParaRPr>
          </a:p>
          <a:p>
            <a:pPr lvl="2" algn="l" rtl="0"/>
            <a:r>
              <a:rPr lang="zh-CN" altLang="en-US" sz="3200" dirty="0">
                <a:solidFill>
                  <a:srgbClr val="C00000"/>
                </a:solidFill>
              </a:rPr>
              <a:t>And can only</a:t>
            </a:r>
            <a:r>
              <a:rPr lang="zh-TW" altLang="en-US" sz="3200" dirty="0">
                <a:solidFill>
                  <a:srgbClr val="C00000"/>
                </a:solidFill>
              </a:rPr>
              <a:t>Single theme products appear.</a:t>
            </a:r>
            <a:endParaRPr lang="en-US" altLang="zh-TW" sz="3200" dirty="0">
              <a:solidFill>
                <a:srgbClr val="C00000"/>
              </a:solidFill>
            </a:endParaRPr>
          </a:p>
          <a:p>
            <a:pPr lvl="2" algn="l" rtl="0"/>
            <a:r>
              <a:rPr lang="zh-TW" altLang="en-US" sz="3200" dirty="0">
                <a:solidFill>
                  <a:srgbClr val="C00000"/>
                </a:solidFill>
              </a:rPr>
              <a:t>And the linked products cannot be directly</a:t>
            </a:r>
            <a:r>
              <a:rPr lang="en-US" altLang="zh-TW" sz="3200" dirty="0">
                <a:solidFill>
                  <a:srgbClr val="C00000"/>
                </a:solidFill>
              </a:rPr>
              <a:t>IG</a:t>
            </a:r>
            <a:r>
              <a:rPr lang="zh-TW" altLang="en-US" sz="3200" dirty="0">
                <a:solidFill>
                  <a:srgbClr val="C00000"/>
                </a:solidFill>
              </a:rPr>
              <a:t>Buy on</a:t>
            </a:r>
            <a:endParaRPr lang="en-US" altLang="zh-TW" sz="3200" dirty="0">
              <a:solidFill>
                <a:srgbClr val="C00000"/>
              </a:solidFill>
            </a:endParaRPr>
          </a:p>
          <a:p>
            <a:pPr lvl="1" algn="l" rtl="0"/>
            <a:r>
              <a:rPr lang="zh-TW" altLang="en-US" sz="3600" dirty="0"/>
              <a:t>therefore</a:t>
            </a:r>
            <a:r>
              <a:rPr lang="en-US" altLang="zh-TW" sz="3600" dirty="0"/>
              <a:t>IG</a:t>
            </a:r>
            <a:r>
              <a:rPr lang="zh-TW" altLang="en-US" sz="3600" dirty="0"/>
              <a:t>More like</a:t>
            </a:r>
            <a:r>
              <a:rPr lang="zh-CN" altLang="en-US" sz="3600" dirty="0"/>
              <a:t>:</a:t>
            </a:r>
            <a:r>
              <a:rPr lang="zh-TW" altLang="en-US" sz="3600" dirty="0">
                <a:highlight>
                  <a:srgbClr val="FFFF00"/>
                </a:highlight>
              </a:rPr>
              <a:t>Single product display area</a:t>
            </a:r>
            <a:r>
              <a:rPr lang="zh-TW" altLang="en-US" sz="3600" dirty="0"/>
              <a:t>,</a:t>
            </a:r>
            <a:endParaRPr lang="en-US" altLang="zh-TW" sz="3600" dirty="0"/>
          </a:p>
          <a:p>
            <a:pPr lvl="1" algn="l" rtl="0"/>
            <a:r>
              <a:rPr lang="zh-TW" altLang="en-US" sz="3600" dirty="0"/>
              <a:t>Xiaohongshu is</a:t>
            </a:r>
            <a:r>
              <a:rPr lang="zh-CN" altLang="en-US" sz="3600" dirty="0"/>
              <a:t>:</a:t>
            </a:r>
            <a:r>
              <a:rPr lang="zh-TW" altLang="en-US" sz="3600" dirty="0">
                <a:highlight>
                  <a:srgbClr val="FFFF00"/>
                </a:highlight>
              </a:rPr>
              <a:t>Large shopping mall</a:t>
            </a:r>
          </a:p>
          <a:p>
            <a:pPr algn="l" rtl="0"/>
            <a:endParaRPr lang="en-US" altLang="zh-CN" sz="3700" dirty="0"/>
          </a:p>
          <a:p>
            <a:pPr lvl="1" algn="l" rtl="0"/>
            <a:endParaRPr lang="zh-TW" altLang="en-US" sz="2500" dirty="0"/>
          </a:p>
        </p:txBody>
      </p:sp>
      <p:sp>
        <p:nvSpPr>
          <p:cNvPr id="3" name="標題 2">
            <a:extLst>
              <a:ext uri="{FF2B5EF4-FFF2-40B4-BE49-F238E27FC236}">
                <a16:creationId xmlns:a16="http://schemas.microsoft.com/office/drawing/2014/main" id="{68041AD3-6FD3-49D0-A7EA-54AD876D194D}"/>
              </a:ext>
            </a:extLst>
          </p:cNvPr>
          <p:cNvSpPr>
            <a:spLocks noGrp="1"/>
          </p:cNvSpPr>
          <p:nvPr>
            <p:ph type="title"/>
          </p:nvPr>
        </p:nvSpPr>
        <p:spPr/>
        <p:txBody>
          <a:bodyPr>
            <a:noAutofit/>
          </a:bodyPr>
          <a:lstStyle/>
          <a:p>
            <a:pPr rtl="0"/>
            <a:r>
              <a:rPr lang="zh-TW" altLang="en-US" sz="3600" dirty="0"/>
              <a:t>Why </a:t>
            </a:r>
            <a:r>
              <a:rPr lang="zh-CN" altLang="en-US" sz="3600" dirty="0"/>
              <a:t>Xiaohongshu </a:t>
            </a:r>
            <a:r>
              <a:rPr lang="zh-TW" altLang="en-US" sz="3600" dirty="0"/>
              <a:t>is so popular?</a:t>
            </a:r>
            <a:br>
              <a:rPr lang="en-US" altLang="zh-TW" sz="3600" dirty="0"/>
            </a:br>
            <a:r>
              <a:rPr lang="en-US" altLang="zh-TW" sz="3600" dirty="0"/>
              <a:t>How does it differ from Instagram?</a:t>
            </a:r>
            <a:endParaRPr lang="zh-TW" altLang="en-US" sz="3600" dirty="0"/>
          </a:p>
        </p:txBody>
      </p:sp>
    </p:spTree>
    <p:extLst>
      <p:ext uri="{BB962C8B-B14F-4D97-AF65-F5344CB8AC3E}">
        <p14:creationId xmlns:p14="http://schemas.microsoft.com/office/powerpoint/2010/main" val="1994676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CE6D8CB-56F2-4CD9-94AE-C6A6ABEBB256}"/>
              </a:ext>
            </a:extLst>
          </p:cNvPr>
          <p:cNvSpPr>
            <a:spLocks noGrp="1"/>
          </p:cNvSpPr>
          <p:nvPr>
            <p:ph idx="1"/>
          </p:nvPr>
        </p:nvSpPr>
        <p:spPr>
          <a:xfrm>
            <a:off x="177553" y="1600200"/>
            <a:ext cx="4825371" cy="5121275"/>
          </a:xfrm>
        </p:spPr>
        <p:txBody>
          <a:bodyPr>
            <a:normAutofit fontScale="85000" lnSpcReduction="20000"/>
          </a:bodyPr>
          <a:lstStyle/>
          <a:p>
            <a:pPr algn="l" rtl="0"/>
            <a:r>
              <a:rPr lang="zh-CN" altLang="en-US" dirty="0"/>
              <a:t>Internet celebrity</a:t>
            </a:r>
            <a:r>
              <a:rPr lang="en-US" altLang="zh-CN" dirty="0">
                <a:solidFill>
                  <a:srgbClr val="C00000"/>
                </a:solidFill>
              </a:rPr>
              <a:t>UGC</a:t>
            </a:r>
            <a:r>
              <a:rPr lang="zh-CN" altLang="en-US" dirty="0">
                <a:solidFill>
                  <a:srgbClr val="C00000"/>
                </a:solidFill>
              </a:rPr>
              <a:t>Recommended product articles</a:t>
            </a:r>
            <a:endParaRPr lang="en-US" altLang="zh-CN" dirty="0">
              <a:solidFill>
                <a:srgbClr val="C00000"/>
              </a:solidFill>
            </a:endParaRPr>
          </a:p>
          <a:p>
            <a:pPr algn="l" rtl="0"/>
            <a:r>
              <a:rPr lang="zh-CN" altLang="en-US" dirty="0"/>
              <a:t>The product will be attached in the Xiaohongshu store.</a:t>
            </a:r>
            <a:r>
              <a:rPr lang="zh-CN" altLang="en-US" dirty="0">
                <a:solidFill>
                  <a:srgbClr val="7030A0"/>
                </a:solidFill>
                <a:highlight>
                  <a:srgbClr val="FFFF00"/>
                </a:highlight>
              </a:rPr>
              <a:t>Hyperlink URL</a:t>
            </a:r>
            <a:endParaRPr lang="en-US" altLang="zh-CN" dirty="0">
              <a:solidFill>
                <a:srgbClr val="7030A0"/>
              </a:solidFill>
              <a:highlight>
                <a:srgbClr val="FFFF00"/>
              </a:highlight>
            </a:endParaRPr>
          </a:p>
          <a:p>
            <a:pPr algn="l" rtl="0"/>
            <a:r>
              <a:rPr lang="zh-CN" altLang="en-US" dirty="0"/>
              <a:t>Click directly to purchase the same product</a:t>
            </a:r>
            <a:endParaRPr lang="zh-TW" altLang="en-US" dirty="0"/>
          </a:p>
        </p:txBody>
      </p:sp>
      <p:sp>
        <p:nvSpPr>
          <p:cNvPr id="3" name="標題 2">
            <a:extLst>
              <a:ext uri="{FF2B5EF4-FFF2-40B4-BE49-F238E27FC236}">
                <a16:creationId xmlns:a16="http://schemas.microsoft.com/office/drawing/2014/main" id="{653962E7-1302-407F-A98A-A7188AE6A67E}"/>
              </a:ext>
            </a:extLst>
          </p:cNvPr>
          <p:cNvSpPr>
            <a:spLocks noGrp="1"/>
          </p:cNvSpPr>
          <p:nvPr>
            <p:ph type="title"/>
          </p:nvPr>
        </p:nvSpPr>
        <p:spPr>
          <a:xfrm>
            <a:off x="1" y="152400"/>
            <a:ext cx="5552388" cy="1265238"/>
          </a:xfrm>
        </p:spPr>
        <p:txBody>
          <a:bodyPr>
            <a:noAutofit/>
          </a:bodyPr>
          <a:lstStyle/>
          <a:p>
            <a:pPr algn="l" rtl="0"/>
            <a:r>
              <a:rPr lang="en-US" altLang="zh-TW" sz="2800" dirty="0" err="1"/>
              <a:t>Xiaohongshu's</a:t>
            </a:r>
            <a:r>
              <a:rPr lang="en-US" altLang="zh-TW" sz="2800" dirty="0"/>
              <a:t> unique integration of</a:t>
            </a:r>
            <a:r>
              <a:rPr lang="en-US" altLang="zh-TW" sz="2800" dirty="0">
                <a:solidFill>
                  <a:srgbClr val="C00000"/>
                </a:solidFill>
                <a:highlight>
                  <a:srgbClr val="FFFF00"/>
                </a:highlight>
              </a:rPr>
              <a:t> social networking </a:t>
            </a:r>
            <a:r>
              <a:rPr lang="en-US" altLang="zh-TW" sz="2800" dirty="0"/>
              <a:t>and </a:t>
            </a:r>
            <a:r>
              <a:rPr lang="en-US" altLang="zh-TW" sz="2800" dirty="0">
                <a:solidFill>
                  <a:srgbClr val="C00000"/>
                </a:solidFill>
                <a:highlight>
                  <a:srgbClr val="FFFF00"/>
                </a:highlight>
              </a:rPr>
              <a:t>e-commerce</a:t>
            </a:r>
            <a:endParaRPr lang="zh-TW" altLang="en-US" sz="2800" dirty="0">
              <a:solidFill>
                <a:srgbClr val="C00000"/>
              </a:solidFill>
              <a:highlight>
                <a:srgbClr val="FFFF00"/>
              </a:highlight>
            </a:endParaRPr>
          </a:p>
        </p:txBody>
      </p:sp>
      <p:pic>
        <p:nvPicPr>
          <p:cNvPr id="5" name="圖片 4">
            <a:extLst>
              <a:ext uri="{FF2B5EF4-FFF2-40B4-BE49-F238E27FC236}">
                <a16:creationId xmlns:a16="http://schemas.microsoft.com/office/drawing/2014/main" id="{46135832-6C44-4F66-8C1E-3B8C74BDD9B9}"/>
              </a:ext>
            </a:extLst>
          </p:cNvPr>
          <p:cNvPicPr>
            <a:picLocks noChangeAspect="1"/>
          </p:cNvPicPr>
          <p:nvPr/>
        </p:nvPicPr>
        <p:blipFill>
          <a:blip r:embed="rId2"/>
          <a:stretch>
            <a:fillRect/>
          </a:stretch>
        </p:blipFill>
        <p:spPr>
          <a:xfrm>
            <a:off x="5333778" y="-136526"/>
            <a:ext cx="3694811" cy="6994525"/>
          </a:xfrm>
          <a:prstGeom prst="rect">
            <a:avLst/>
          </a:prstGeom>
        </p:spPr>
      </p:pic>
    </p:spTree>
    <p:extLst>
      <p:ext uri="{BB962C8B-B14F-4D97-AF65-F5344CB8AC3E}">
        <p14:creationId xmlns:p14="http://schemas.microsoft.com/office/powerpoint/2010/main" val="252199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CE6D8CB-56F2-4CD9-94AE-C6A6ABEBB256}"/>
              </a:ext>
            </a:extLst>
          </p:cNvPr>
          <p:cNvSpPr>
            <a:spLocks noGrp="1"/>
          </p:cNvSpPr>
          <p:nvPr>
            <p:ph idx="1"/>
          </p:nvPr>
        </p:nvSpPr>
        <p:spPr>
          <a:xfrm>
            <a:off x="177553" y="1600200"/>
            <a:ext cx="4825371" cy="5121275"/>
          </a:xfrm>
        </p:spPr>
        <p:txBody>
          <a:bodyPr/>
          <a:lstStyle/>
          <a:p>
            <a:pPr algn="l" rtl="0"/>
            <a:r>
              <a:rPr lang="zh-CN" altLang="en-US" dirty="0"/>
              <a:t>Click directly to purchase the same product</a:t>
            </a:r>
            <a:endParaRPr lang="zh-TW" altLang="en-US" dirty="0"/>
          </a:p>
        </p:txBody>
      </p:sp>
      <p:sp>
        <p:nvSpPr>
          <p:cNvPr id="3" name="標題 2">
            <a:extLst>
              <a:ext uri="{FF2B5EF4-FFF2-40B4-BE49-F238E27FC236}">
                <a16:creationId xmlns:a16="http://schemas.microsoft.com/office/drawing/2014/main" id="{653962E7-1302-407F-A98A-A7188AE6A67E}"/>
              </a:ext>
            </a:extLst>
          </p:cNvPr>
          <p:cNvSpPr>
            <a:spLocks noGrp="1"/>
          </p:cNvSpPr>
          <p:nvPr>
            <p:ph type="title"/>
          </p:nvPr>
        </p:nvSpPr>
        <p:spPr>
          <a:xfrm>
            <a:off x="103695" y="152400"/>
            <a:ext cx="5307291" cy="1265238"/>
          </a:xfrm>
        </p:spPr>
        <p:txBody>
          <a:bodyPr>
            <a:noAutofit/>
          </a:bodyPr>
          <a:lstStyle/>
          <a:p>
            <a:pPr algn="l" rtl="0"/>
            <a:r>
              <a:rPr lang="en-US" altLang="zh-TW" sz="2800" dirty="0" err="1"/>
              <a:t>Xiaohongshu's</a:t>
            </a:r>
            <a:r>
              <a:rPr lang="en-US" altLang="zh-TW" sz="2800" dirty="0"/>
              <a:t> unique integration of</a:t>
            </a:r>
            <a:r>
              <a:rPr lang="en-US" altLang="zh-TW" sz="2800" dirty="0">
                <a:solidFill>
                  <a:srgbClr val="C00000"/>
                </a:solidFill>
                <a:highlight>
                  <a:srgbClr val="FFFF00"/>
                </a:highlight>
              </a:rPr>
              <a:t> social networking </a:t>
            </a:r>
            <a:r>
              <a:rPr lang="en-US" altLang="zh-TW" sz="2800" dirty="0"/>
              <a:t>and </a:t>
            </a:r>
            <a:r>
              <a:rPr lang="en-US" altLang="zh-TW" sz="2800" dirty="0">
                <a:solidFill>
                  <a:srgbClr val="C00000"/>
                </a:solidFill>
                <a:highlight>
                  <a:srgbClr val="FFFF00"/>
                </a:highlight>
              </a:rPr>
              <a:t>e-commerce</a:t>
            </a:r>
            <a:endParaRPr lang="zh-TW" altLang="en-US" sz="2800" dirty="0"/>
          </a:p>
        </p:txBody>
      </p:sp>
      <p:pic>
        <p:nvPicPr>
          <p:cNvPr id="6" name="圖片 5">
            <a:extLst>
              <a:ext uri="{FF2B5EF4-FFF2-40B4-BE49-F238E27FC236}">
                <a16:creationId xmlns:a16="http://schemas.microsoft.com/office/drawing/2014/main" id="{2EC87A5C-34BF-41CA-9531-71E6002D8CAF}"/>
              </a:ext>
            </a:extLst>
          </p:cNvPr>
          <p:cNvPicPr>
            <a:picLocks noChangeAspect="1"/>
          </p:cNvPicPr>
          <p:nvPr/>
        </p:nvPicPr>
        <p:blipFill>
          <a:blip r:embed="rId2"/>
          <a:stretch>
            <a:fillRect/>
          </a:stretch>
        </p:blipFill>
        <p:spPr>
          <a:xfrm>
            <a:off x="5336832" y="0"/>
            <a:ext cx="3372274" cy="6858000"/>
          </a:xfrm>
          <a:prstGeom prst="rect">
            <a:avLst/>
          </a:prstGeom>
        </p:spPr>
      </p:pic>
    </p:spTree>
    <p:extLst>
      <p:ext uri="{BB962C8B-B14F-4D97-AF65-F5344CB8AC3E}">
        <p14:creationId xmlns:p14="http://schemas.microsoft.com/office/powerpoint/2010/main" val="3951903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009D7BC-DA08-487A-BC5C-F110337362DD}"/>
              </a:ext>
            </a:extLst>
          </p:cNvPr>
          <p:cNvSpPr>
            <a:spLocks noGrp="1"/>
          </p:cNvSpPr>
          <p:nvPr>
            <p:ph idx="1"/>
          </p:nvPr>
        </p:nvSpPr>
        <p:spPr/>
        <p:txBody>
          <a:bodyPr>
            <a:normAutofit fontScale="92500" lnSpcReduction="10000"/>
          </a:bodyPr>
          <a:lstStyle/>
          <a:p>
            <a:pPr algn="l" rtl="0"/>
            <a:r>
              <a:rPr lang="en-US" altLang="zh-TW" dirty="0">
                <a:solidFill>
                  <a:srgbClr val="7030A0"/>
                </a:solidFill>
              </a:rPr>
              <a:t>(1).</a:t>
            </a:r>
            <a:r>
              <a:rPr lang="zh-TW" altLang="en-US" dirty="0">
                <a:solidFill>
                  <a:srgbClr val="7030A0"/>
                </a:solidFill>
              </a:rPr>
              <a:t>Little Red Book</a:t>
            </a:r>
            <a:r>
              <a:rPr lang="zh-CN" altLang="en-US" dirty="0">
                <a:solidFill>
                  <a:srgbClr val="7030A0"/>
                </a:solidFill>
              </a:rPr>
              <a:t>:</a:t>
            </a:r>
            <a:endParaRPr lang="en-US" altLang="zh-TW" dirty="0">
              <a:solidFill>
                <a:srgbClr val="7030A0"/>
              </a:solidFill>
            </a:endParaRPr>
          </a:p>
          <a:p>
            <a:pPr lvl="1" algn="l" rtl="0"/>
            <a:r>
              <a:rPr lang="zh-TW" altLang="en-US" dirty="0">
                <a:solidFill>
                  <a:srgbClr val="C00000"/>
                </a:solidFill>
              </a:rPr>
              <a:t>It is the current social media platform.</a:t>
            </a:r>
            <a:r>
              <a:rPr lang="zh-TW" altLang="en-US" dirty="0">
                <a:solidFill>
                  <a:srgbClr val="C00000"/>
                </a:solidFill>
                <a:highlight>
                  <a:srgbClr val="FFFF00"/>
                </a:highlight>
              </a:rPr>
              <a:t>The only one with a built-in mall</a:t>
            </a:r>
            <a:r>
              <a:rPr lang="zh-TW" altLang="en-US" dirty="0">
                <a:solidFill>
                  <a:srgbClr val="C00000"/>
                </a:solidFill>
              </a:rPr>
              <a:t>,</a:t>
            </a:r>
          </a:p>
          <a:p>
            <a:pPr lvl="1" algn="l" rtl="0"/>
            <a:r>
              <a:rPr lang="zh-CN" altLang="en-US" dirty="0">
                <a:solidFill>
                  <a:srgbClr val="C00000"/>
                </a:solidFill>
              </a:rPr>
              <a:t>Watch Internet celebrities</a:t>
            </a:r>
            <a:r>
              <a:rPr lang="zh-TW" altLang="en-US" dirty="0">
                <a:solidFill>
                  <a:srgbClr val="C00000"/>
                </a:solidFill>
                <a:highlight>
                  <a:srgbClr val="FFFF00"/>
                </a:highlight>
              </a:rPr>
              <a:t>Recommended Articles</a:t>
            </a:r>
            <a:r>
              <a:rPr lang="zh-CN" altLang="en-US" dirty="0">
                <a:solidFill>
                  <a:srgbClr val="C00000"/>
                </a:solidFill>
                <a:highlight>
                  <a:srgbClr val="FFFF00"/>
                </a:highlight>
              </a:rPr>
              <a:t>Links</a:t>
            </a:r>
            <a:r>
              <a:rPr lang="zh-TW" altLang="en-US" dirty="0">
                <a:solidFill>
                  <a:srgbClr val="C00000"/>
                </a:solidFill>
              </a:rPr>
              <a:t>, then</a:t>
            </a:r>
            <a:r>
              <a:rPr lang="zh-TW" altLang="en-US" dirty="0">
                <a:solidFill>
                  <a:srgbClr val="C00000"/>
                </a:solidFill>
                <a:highlight>
                  <a:srgbClr val="FFFF00"/>
                </a:highlight>
              </a:rPr>
              <a:t>Buy the same product directly</a:t>
            </a:r>
            <a:r>
              <a:rPr lang="zh-TW" altLang="en-US" dirty="0">
                <a:solidFill>
                  <a:srgbClr val="C00000"/>
                </a:solidFill>
              </a:rPr>
              <a:t>of</a:t>
            </a:r>
            <a:endParaRPr lang="en-US" altLang="zh-TW" dirty="0">
              <a:solidFill>
                <a:srgbClr val="C00000"/>
              </a:solidFill>
            </a:endParaRPr>
          </a:p>
          <a:p>
            <a:pPr algn="l" rtl="0"/>
            <a:r>
              <a:rPr lang="en-US" altLang="zh-TW">
                <a:solidFill>
                  <a:srgbClr val="7030A0"/>
                </a:solidFill>
              </a:rPr>
              <a:t>(2).</a:t>
            </a:r>
            <a:r>
              <a:rPr lang="zh-TW" altLang="en-US">
                <a:solidFill>
                  <a:srgbClr val="7030A0"/>
                </a:solidFill>
              </a:rPr>
              <a:t>Other</a:t>
            </a:r>
            <a:r>
              <a:rPr lang="en-US" altLang="zh-CN" dirty="0" err="1">
                <a:solidFill>
                  <a:srgbClr val="7030A0"/>
                </a:solidFill>
              </a:rPr>
              <a:t>T</a:t>
            </a:r>
            <a:r>
              <a:rPr lang="en-US" altLang="zh-TW" dirty="0" err="1">
                <a:solidFill>
                  <a:srgbClr val="7030A0"/>
                </a:solidFill>
              </a:rPr>
              <a:t>iktok</a:t>
            </a:r>
            <a:r>
              <a:rPr lang="en-US" altLang="zh-TW" dirty="0">
                <a:solidFill>
                  <a:srgbClr val="7030A0"/>
                </a:solidFill>
              </a:rPr>
              <a:t>,</a:t>
            </a:r>
            <a:r>
              <a:rPr lang="en-US" altLang="zh-CN" dirty="0">
                <a:solidFill>
                  <a:srgbClr val="7030A0"/>
                </a:solidFill>
              </a:rPr>
              <a:t>F</a:t>
            </a:r>
            <a:r>
              <a:rPr lang="en-US" altLang="zh-TW" dirty="0">
                <a:solidFill>
                  <a:srgbClr val="7030A0"/>
                </a:solidFill>
              </a:rPr>
              <a:t>facebook,</a:t>
            </a:r>
            <a:r>
              <a:rPr lang="en-US" altLang="zh-CN" dirty="0">
                <a:solidFill>
                  <a:srgbClr val="7030A0"/>
                </a:solidFill>
              </a:rPr>
              <a:t>I</a:t>
            </a:r>
            <a:r>
              <a:rPr lang="en-US" altLang="zh-TW" dirty="0">
                <a:solidFill>
                  <a:srgbClr val="7030A0"/>
                </a:solidFill>
              </a:rPr>
              <a:t>Instagram,</a:t>
            </a:r>
            <a:r>
              <a:rPr lang="en-US" altLang="zh-CN" dirty="0" err="1">
                <a:solidFill>
                  <a:srgbClr val="7030A0"/>
                </a:solidFill>
              </a:rPr>
              <a:t>Y</a:t>
            </a:r>
            <a:r>
              <a:rPr lang="en-US" altLang="zh-TW" dirty="0" err="1">
                <a:solidFill>
                  <a:srgbClr val="7030A0"/>
                </a:solidFill>
              </a:rPr>
              <a:t>outube</a:t>
            </a:r>
            <a:r>
              <a:rPr lang="zh-TW" altLang="en-US" dirty="0">
                <a:solidFill>
                  <a:srgbClr val="7030A0"/>
                </a:solidFill>
              </a:rPr>
              <a:t>wait</a:t>
            </a:r>
            <a:r>
              <a:rPr lang="zh-CN" altLang="en-US" dirty="0">
                <a:solidFill>
                  <a:srgbClr val="7030A0"/>
                </a:solidFill>
              </a:rPr>
              <a:t>platform</a:t>
            </a:r>
            <a:endParaRPr lang="en-US" altLang="zh-CN" dirty="0">
              <a:solidFill>
                <a:srgbClr val="7030A0"/>
              </a:solidFill>
            </a:endParaRPr>
          </a:p>
          <a:p>
            <a:pPr lvl="1" algn="l" rtl="0"/>
            <a:r>
              <a:rPr lang="zh-CN" altLang="en-US" dirty="0">
                <a:solidFill>
                  <a:srgbClr val="C00000"/>
                </a:solidFill>
              </a:rPr>
              <a:t>although,</a:t>
            </a:r>
            <a:r>
              <a:rPr lang="zh-TW" altLang="en-US" dirty="0">
                <a:solidFill>
                  <a:srgbClr val="C00000"/>
                </a:solidFill>
              </a:rPr>
              <a:t>Title</a:t>
            </a:r>
            <a:r>
              <a:rPr lang="zh-CN" altLang="en-US" dirty="0">
                <a:solidFill>
                  <a:srgbClr val="C00000"/>
                </a:solidFill>
              </a:rPr>
              <a:t>have</a:t>
            </a:r>
            <a:r>
              <a:rPr lang="en-US" altLang="zh-TW" dirty="0">
                <a:solidFill>
                  <a:srgbClr val="C00000"/>
                </a:solidFill>
              </a:rPr>
              <a:t>shopping</a:t>
            </a:r>
            <a:r>
              <a:rPr lang="zh-TW" altLang="en-US" dirty="0">
                <a:solidFill>
                  <a:srgbClr val="C00000"/>
                </a:solidFill>
              </a:rPr>
              <a:t>Function,</a:t>
            </a:r>
            <a:endParaRPr lang="en-US" altLang="zh-TW" dirty="0">
              <a:solidFill>
                <a:srgbClr val="C00000"/>
              </a:solidFill>
            </a:endParaRPr>
          </a:p>
          <a:p>
            <a:pPr lvl="1" algn="l" rtl="0"/>
            <a:r>
              <a:rPr lang="zh-CN" altLang="en-US" dirty="0">
                <a:solidFill>
                  <a:srgbClr val="C00000"/>
                </a:solidFill>
              </a:rPr>
              <a:t>but</a:t>
            </a:r>
            <a:r>
              <a:rPr lang="zh-TW" altLang="en-US" dirty="0">
                <a:solidFill>
                  <a:srgbClr val="C00000"/>
                </a:solidFill>
              </a:rPr>
              <a:t>Both</a:t>
            </a:r>
            <a:r>
              <a:rPr lang="zh-TW" altLang="en-US" dirty="0">
                <a:solidFill>
                  <a:srgbClr val="C00000"/>
                </a:solidFill>
                <a:highlight>
                  <a:srgbClr val="FFFF00"/>
                </a:highlight>
              </a:rPr>
              <a:t>Links to external e-commerce</a:t>
            </a:r>
            <a:r>
              <a:rPr lang="zh-TW" altLang="en-US" dirty="0">
                <a:solidFill>
                  <a:srgbClr val="C00000"/>
                </a:solidFill>
              </a:rPr>
              <a:t>,</a:t>
            </a:r>
            <a:endParaRPr lang="en-US" altLang="zh-TW" dirty="0">
              <a:solidFill>
                <a:srgbClr val="C00000"/>
              </a:solidFill>
            </a:endParaRPr>
          </a:p>
          <a:p>
            <a:pPr lvl="1" algn="l" rtl="0"/>
            <a:r>
              <a:rPr lang="zh-TW" altLang="en-US" dirty="0">
                <a:solidFill>
                  <a:srgbClr val="C00000"/>
                </a:solidFill>
              </a:rPr>
              <a:t>It is not a trading platform within the platform</a:t>
            </a:r>
          </a:p>
        </p:txBody>
      </p:sp>
      <p:sp>
        <p:nvSpPr>
          <p:cNvPr id="3" name="標題 2">
            <a:extLst>
              <a:ext uri="{FF2B5EF4-FFF2-40B4-BE49-F238E27FC236}">
                <a16:creationId xmlns:a16="http://schemas.microsoft.com/office/drawing/2014/main" id="{FE13C125-65D7-4599-BDBE-4DDE10A2099F}"/>
              </a:ext>
            </a:extLst>
          </p:cNvPr>
          <p:cNvSpPr>
            <a:spLocks noGrp="1"/>
          </p:cNvSpPr>
          <p:nvPr>
            <p:ph type="title"/>
          </p:nvPr>
        </p:nvSpPr>
        <p:spPr/>
        <p:txBody>
          <a:bodyPr>
            <a:noAutofit/>
          </a:bodyPr>
          <a:lstStyle/>
          <a:p>
            <a:pPr rtl="0"/>
            <a:r>
              <a:rPr lang="zh-CN" altLang="en-US" sz="3600" dirty="0"/>
              <a:t>Differences between Xiaohongshu and other social media platforms</a:t>
            </a:r>
            <a:endParaRPr lang="zh-TW" altLang="en-US" sz="3600" dirty="0"/>
          </a:p>
        </p:txBody>
      </p:sp>
    </p:spTree>
    <p:extLst>
      <p:ext uri="{BB962C8B-B14F-4D97-AF65-F5344CB8AC3E}">
        <p14:creationId xmlns:p14="http://schemas.microsoft.com/office/powerpoint/2010/main" val="1250946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標題 3">
            <a:extLst>
              <a:ext uri="{FF2B5EF4-FFF2-40B4-BE49-F238E27FC236}">
                <a16:creationId xmlns:a16="http://schemas.microsoft.com/office/drawing/2014/main" id="{C150A81F-F663-44AE-A44D-62A2AAFEE7AC}"/>
              </a:ext>
            </a:extLst>
          </p:cNvPr>
          <p:cNvSpPr>
            <a:spLocks noGrp="1"/>
          </p:cNvSpPr>
          <p:nvPr>
            <p:ph type="subTitle" idx="1"/>
          </p:nvPr>
        </p:nvSpPr>
        <p:spPr/>
        <p:txBody>
          <a:bodyPr>
            <a:normAutofit fontScale="92500" lnSpcReduction="20000"/>
          </a:bodyPr>
          <a:lstStyle/>
          <a:p>
            <a:pPr rtl="0"/>
            <a:r>
              <a:rPr lang="en-US" altLang="zh-CN" dirty="0"/>
              <a:t>1.</a:t>
            </a:r>
            <a:r>
              <a:rPr lang="zh-TW" altLang="en-US" dirty="0"/>
              <a:t>Social </a:t>
            </a:r>
            <a:r>
              <a:rPr lang="en-US" altLang="zh-TW" dirty="0"/>
              <a:t>Commerce</a:t>
            </a:r>
          </a:p>
          <a:p>
            <a:pPr rtl="0"/>
            <a:r>
              <a:rPr lang="zh-TW" altLang="en-US" dirty="0"/>
              <a:t>Definition and development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97F40BA-E5A1-4C0B-8384-2093805FD15F}"/>
              </a:ext>
            </a:extLst>
          </p:cNvPr>
          <p:cNvSpPr>
            <a:spLocks noGrp="1"/>
          </p:cNvSpPr>
          <p:nvPr>
            <p:ph idx="1"/>
          </p:nvPr>
        </p:nvSpPr>
        <p:spPr/>
        <p:txBody>
          <a:bodyPr>
            <a:normAutofit fontScale="92500" lnSpcReduction="10000"/>
          </a:bodyPr>
          <a:lstStyle/>
          <a:p>
            <a:pPr algn="l" rtl="0"/>
            <a:r>
              <a:rPr lang="zh-TW" altLang="en-US" sz="4800" dirty="0">
                <a:cs typeface="+mj-cs"/>
              </a:rPr>
              <a:t>How to register a Xiaohongshu account in Taiwan in three simple steps?</a:t>
            </a:r>
          </a:p>
          <a:p>
            <a:pPr lvl="1" algn="l" rtl="0"/>
            <a:r>
              <a:rPr lang="en-US" altLang="zh-TW" sz="3600" dirty="0">
                <a:cs typeface="+mj-cs"/>
                <a:hlinkClick r:id="rId2"/>
              </a:rPr>
              <a:t>https://www.youtube.com/watch?v=AJiQZS5zVA4</a:t>
            </a:r>
            <a:endParaRPr lang="en-US" altLang="zh-TW" sz="3600" dirty="0">
              <a:cs typeface="+mj-cs"/>
            </a:endParaRPr>
          </a:p>
          <a:p>
            <a:pPr lvl="1" algn="l" rtl="0"/>
            <a:r>
              <a:rPr lang="zh-CN" altLang="en-US" sz="3600" dirty="0">
                <a:cs typeface="+mj-cs"/>
              </a:rPr>
              <a:t>Can be used</a:t>
            </a:r>
            <a:r>
              <a:rPr lang="zh-CN" altLang="en-US" sz="3600" dirty="0">
                <a:solidFill>
                  <a:srgbClr val="7030A0"/>
                </a:solidFill>
                <a:cs typeface="+mj-cs"/>
              </a:rPr>
              <a:t>Taiwan</a:t>
            </a:r>
            <a:r>
              <a:rPr lang="en-US" altLang="zh-CN" sz="3600" dirty="0">
                <a:solidFill>
                  <a:srgbClr val="7030A0"/>
                </a:solidFill>
                <a:cs typeface="+mj-cs"/>
              </a:rPr>
              <a:t>(+886)</a:t>
            </a:r>
            <a:r>
              <a:rPr lang="zh-CN" altLang="en-US" sz="3600" dirty="0">
                <a:solidFill>
                  <a:srgbClr val="7030A0"/>
                </a:solidFill>
                <a:cs typeface="+mj-cs"/>
              </a:rPr>
              <a:t>Mobile phone registration login</a:t>
            </a:r>
            <a:endParaRPr lang="en-US" altLang="zh-CN" sz="3600" dirty="0">
              <a:solidFill>
                <a:srgbClr val="7030A0"/>
              </a:solidFill>
              <a:cs typeface="+mj-cs"/>
            </a:endParaRPr>
          </a:p>
          <a:p>
            <a:pPr lvl="1" algn="l" rtl="0"/>
            <a:r>
              <a:rPr lang="zh-CN" altLang="en-US" sz="3600" dirty="0">
                <a:cs typeface="+mj-cs"/>
              </a:rPr>
              <a:t>You can also use</a:t>
            </a:r>
            <a:r>
              <a:rPr lang="zh-CN" altLang="en-US" sz="3600" dirty="0">
                <a:solidFill>
                  <a:srgbClr val="7030A0"/>
                </a:solidFill>
                <a:cs typeface="+mj-cs"/>
              </a:rPr>
              <a:t>Login with WeChat account</a:t>
            </a:r>
            <a:endParaRPr lang="en-US" altLang="zh-TW" sz="3600" dirty="0">
              <a:solidFill>
                <a:srgbClr val="7030A0"/>
              </a:solidFill>
              <a:cs typeface="+mj-cs"/>
            </a:endParaRPr>
          </a:p>
          <a:p>
            <a:pPr algn="l" rtl="0"/>
            <a:endParaRPr lang="zh-TW" altLang="en-US" sz="4800" dirty="0">
              <a:cs typeface="+mj-cs"/>
            </a:endParaRPr>
          </a:p>
          <a:p>
            <a:pPr algn="l" rtl="0"/>
            <a:endParaRPr lang="zh-TW" altLang="en-US" dirty="0"/>
          </a:p>
        </p:txBody>
      </p:sp>
      <p:sp>
        <p:nvSpPr>
          <p:cNvPr id="3" name="標題 2">
            <a:extLst>
              <a:ext uri="{FF2B5EF4-FFF2-40B4-BE49-F238E27FC236}">
                <a16:creationId xmlns:a16="http://schemas.microsoft.com/office/drawing/2014/main" id="{35D5B3DD-3ED6-46B1-9A1B-ABB7CEFA2B10}"/>
              </a:ext>
            </a:extLst>
          </p:cNvPr>
          <p:cNvSpPr>
            <a:spLocks noGrp="1"/>
          </p:cNvSpPr>
          <p:nvPr>
            <p:ph type="title"/>
          </p:nvPr>
        </p:nvSpPr>
        <p:spPr/>
        <p:txBody>
          <a:bodyPr>
            <a:normAutofit fontScale="90000"/>
          </a:bodyPr>
          <a:lstStyle/>
          <a:p>
            <a:pPr rtl="0"/>
            <a:r>
              <a:rPr lang="zh-CN" altLang="en-US" dirty="0"/>
              <a:t>How to use Xiaohongshu in Taiwan</a:t>
            </a:r>
            <a:endParaRPr lang="zh-TW" altLang="en-US" dirty="0"/>
          </a:p>
        </p:txBody>
      </p:sp>
    </p:spTree>
    <p:extLst>
      <p:ext uri="{BB962C8B-B14F-4D97-AF65-F5344CB8AC3E}">
        <p14:creationId xmlns:p14="http://schemas.microsoft.com/office/powerpoint/2010/main" val="2589176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BB5F1905-4002-4E59-A3F5-2F5926322959}"/>
              </a:ext>
            </a:extLst>
          </p:cNvPr>
          <p:cNvSpPr>
            <a:spLocks noGrp="1"/>
          </p:cNvSpPr>
          <p:nvPr>
            <p:ph type="subTitle" idx="1"/>
          </p:nvPr>
        </p:nvSpPr>
        <p:spPr/>
        <p:txBody>
          <a:bodyPr>
            <a:normAutofit fontScale="92500" lnSpcReduction="10000"/>
          </a:bodyPr>
          <a:lstStyle/>
          <a:p>
            <a:pPr rtl="0"/>
            <a:r>
              <a:rPr lang="en-US" altLang="zh-CN" dirty="0"/>
              <a:t>4.</a:t>
            </a:r>
            <a:r>
              <a:rPr lang="zh-CN" altLang="en-US" dirty="0"/>
              <a:t>Several issues with using Xiaohongshu in Taiwan</a:t>
            </a:r>
            <a:endParaRPr lang="zh-TW" altLang="en-US" dirty="0"/>
          </a:p>
        </p:txBody>
      </p:sp>
    </p:spTree>
    <p:extLst>
      <p:ext uri="{BB962C8B-B14F-4D97-AF65-F5344CB8AC3E}">
        <p14:creationId xmlns:p14="http://schemas.microsoft.com/office/powerpoint/2010/main" val="3866592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6C834C3-A51D-4BED-ABFA-14DFFBFBF75F}"/>
              </a:ext>
            </a:extLst>
          </p:cNvPr>
          <p:cNvSpPr>
            <a:spLocks noGrp="1"/>
          </p:cNvSpPr>
          <p:nvPr>
            <p:ph idx="1"/>
          </p:nvPr>
        </p:nvSpPr>
        <p:spPr/>
        <p:txBody>
          <a:bodyPr>
            <a:normAutofit/>
          </a:bodyPr>
          <a:lstStyle/>
          <a:p>
            <a:pPr algn="l" rtl="0"/>
            <a:r>
              <a:rPr lang="en-US" altLang="zh-TW" sz="5400" dirty="0"/>
              <a:t>1.</a:t>
            </a:r>
            <a:r>
              <a:rPr lang="zh-TW" altLang="en-US" sz="5400" dirty="0"/>
              <a:t>Xiaohongshu’s mall:</a:t>
            </a:r>
            <a:endParaRPr lang="en-US" altLang="zh-TW" sz="5400" dirty="0"/>
          </a:p>
          <a:p>
            <a:pPr lvl="1" algn="l" rtl="0"/>
            <a:r>
              <a:rPr lang="zh-TW" altLang="en-US" sz="4000" dirty="0">
                <a:solidFill>
                  <a:srgbClr val="C00000"/>
                </a:solidFill>
              </a:rPr>
              <a:t>Most of the products are shipped from mainland China</a:t>
            </a:r>
            <a:r>
              <a:rPr lang="zh-TW" altLang="en-US" sz="4000" dirty="0"/>
              <a:t>.</a:t>
            </a:r>
            <a:endParaRPr lang="en-US" altLang="zh-TW" sz="4000" dirty="0"/>
          </a:p>
          <a:p>
            <a:pPr lvl="1" algn="l" rtl="0"/>
            <a:r>
              <a:rPr lang="zh-TW" altLang="en-US" sz="4000" dirty="0"/>
              <a:t>There is currently no clear information showing that there are products shipped locally in Taiwan.</a:t>
            </a:r>
          </a:p>
        </p:txBody>
      </p:sp>
      <p:sp>
        <p:nvSpPr>
          <p:cNvPr id="3" name="標題 2">
            <a:extLst>
              <a:ext uri="{FF2B5EF4-FFF2-40B4-BE49-F238E27FC236}">
                <a16:creationId xmlns:a16="http://schemas.microsoft.com/office/drawing/2014/main" id="{3970FBE4-359A-4A22-B3B4-1A81B0BDE4B0}"/>
              </a:ext>
            </a:extLst>
          </p:cNvPr>
          <p:cNvSpPr>
            <a:spLocks noGrp="1"/>
          </p:cNvSpPr>
          <p:nvPr>
            <p:ph type="title"/>
          </p:nvPr>
        </p:nvSpPr>
        <p:spPr/>
        <p:txBody>
          <a:bodyPr>
            <a:noAutofit/>
          </a:bodyPr>
          <a:lstStyle/>
          <a:p>
            <a:pPr algn="l" rtl="0"/>
            <a:r>
              <a:rPr lang="en-US" altLang="zh-TW" sz="3200" dirty="0"/>
              <a:t>1.</a:t>
            </a:r>
            <a:r>
              <a:rPr lang="zh-TW" altLang="en-US" sz="3200" dirty="0"/>
              <a:t>Do all products on Xiaohongshu's mall ship from mainland China? Are there any products that ship from Taiwan?</a:t>
            </a:r>
          </a:p>
        </p:txBody>
      </p:sp>
    </p:spTree>
    <p:extLst>
      <p:ext uri="{BB962C8B-B14F-4D97-AF65-F5344CB8AC3E}">
        <p14:creationId xmlns:p14="http://schemas.microsoft.com/office/powerpoint/2010/main" val="4171159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6C834C3-A51D-4BED-ABFA-14DFFBFBF75F}"/>
              </a:ext>
            </a:extLst>
          </p:cNvPr>
          <p:cNvSpPr>
            <a:spLocks noGrp="1"/>
          </p:cNvSpPr>
          <p:nvPr>
            <p:ph idx="1"/>
          </p:nvPr>
        </p:nvSpPr>
        <p:spPr/>
        <p:txBody>
          <a:bodyPr>
            <a:normAutofit fontScale="62500" lnSpcReduction="20000"/>
          </a:bodyPr>
          <a:lstStyle/>
          <a:p>
            <a:pPr algn="l" rtl="0"/>
            <a:r>
              <a:rPr lang="en-US" altLang="zh-TW" sz="5400" dirty="0"/>
              <a:t>2.</a:t>
            </a:r>
            <a:r>
              <a:rPr lang="zh-TW" altLang="en-US" sz="5400" dirty="0"/>
              <a:t>Taiwan purchases mainland products:</a:t>
            </a:r>
            <a:endParaRPr lang="en-US" altLang="zh-TW" sz="5400" dirty="0"/>
          </a:p>
          <a:p>
            <a:pPr lvl="1" algn="l" rtl="0"/>
            <a:r>
              <a:rPr lang="zh-TW" altLang="en-US" sz="4200" dirty="0"/>
              <a:t>Taiwanese users can purchase mainland products on the Xiaohongshu mall.</a:t>
            </a:r>
            <a:endParaRPr lang="en-US" altLang="zh-TW" sz="4200" dirty="0"/>
          </a:p>
          <a:p>
            <a:pPr lvl="1" algn="l" rtl="0"/>
            <a:r>
              <a:rPr lang="zh-TW" altLang="en-US" sz="4200" dirty="0"/>
              <a:t>But you need to use</a:t>
            </a:r>
            <a:r>
              <a:rPr lang="zh-TW" altLang="en-US" sz="4200" dirty="0">
                <a:solidFill>
                  <a:srgbClr val="C00000"/>
                </a:solidFill>
                <a:highlight>
                  <a:srgbClr val="FFFF00"/>
                </a:highlight>
              </a:rPr>
              <a:t>Consolidation Service</a:t>
            </a:r>
            <a:r>
              <a:rPr lang="zh-TW" altLang="en-US" sz="4200" dirty="0">
                <a:solidFill>
                  <a:srgbClr val="C00000"/>
                </a:solidFill>
              </a:rPr>
              <a:t>Shipping products from China to Taiwan</a:t>
            </a:r>
            <a:r>
              <a:rPr lang="zh-CN" altLang="en-US" sz="4200" dirty="0">
                <a:solidFill>
                  <a:srgbClr val="7030A0"/>
                </a:solidFill>
              </a:rPr>
              <a:t>(Like the method of purchasing Taobao products in the early days)</a:t>
            </a:r>
            <a:endParaRPr lang="en-US" altLang="zh-TW" sz="4200" dirty="0">
              <a:solidFill>
                <a:srgbClr val="7030A0"/>
              </a:solidFill>
            </a:endParaRPr>
          </a:p>
          <a:p>
            <a:pPr lvl="1" algn="l" rtl="0"/>
            <a:r>
              <a:rPr lang="zh-TW" altLang="en-US" sz="4200" dirty="0"/>
              <a:t>This usually involves</a:t>
            </a:r>
            <a:endParaRPr lang="en-US" altLang="zh-TW" sz="4200" dirty="0"/>
          </a:p>
          <a:p>
            <a:pPr lvl="2" algn="l" rtl="0"/>
            <a:r>
              <a:rPr lang="zh-TW" altLang="en-US" sz="3800" dirty="0">
                <a:solidFill>
                  <a:srgbClr val="7030A0"/>
                </a:solidFill>
              </a:rPr>
              <a:t>After purchasing products on Xiaohongshu,</a:t>
            </a:r>
            <a:endParaRPr lang="en-US" altLang="zh-TW" sz="3800" dirty="0">
              <a:solidFill>
                <a:srgbClr val="7030A0"/>
              </a:solidFill>
            </a:endParaRPr>
          </a:p>
          <a:p>
            <a:pPr lvl="2" algn="l" rtl="0"/>
            <a:r>
              <a:rPr lang="zh-TW" altLang="en-US" sz="3800" dirty="0">
                <a:solidFill>
                  <a:srgbClr val="7030A0"/>
                </a:solidFill>
                <a:highlight>
                  <a:srgbClr val="FFFF00"/>
                </a:highlight>
              </a:rPr>
              <a:t>Delivery address</a:t>
            </a:r>
            <a:r>
              <a:rPr lang="zh-TW" altLang="en-US" sz="3800" dirty="0">
                <a:solidFill>
                  <a:srgbClr val="7030A0"/>
                </a:solidFill>
              </a:rPr>
              <a:t>Set to</a:t>
            </a:r>
            <a:r>
              <a:rPr lang="zh-TW" altLang="en-US" sz="3800" dirty="0">
                <a:solidFill>
                  <a:srgbClr val="7030A0"/>
                </a:solidFill>
                <a:highlight>
                  <a:srgbClr val="FFFF00"/>
                </a:highlight>
              </a:rPr>
              <a:t>Shipping warehouse address</a:t>
            </a:r>
            <a:r>
              <a:rPr lang="zh-TW" altLang="en-US" sz="3800" dirty="0">
                <a:solidFill>
                  <a:srgbClr val="7030A0"/>
                </a:solidFill>
              </a:rPr>
              <a:t>,</a:t>
            </a:r>
            <a:endParaRPr lang="en-US" altLang="zh-TW" sz="3800" dirty="0">
              <a:solidFill>
                <a:srgbClr val="7030A0"/>
              </a:solidFill>
            </a:endParaRPr>
          </a:p>
          <a:p>
            <a:pPr lvl="2" algn="l" rtl="0"/>
            <a:r>
              <a:rPr lang="zh-TW" altLang="en-US" sz="3800" dirty="0">
                <a:solidFill>
                  <a:srgbClr val="7030A0"/>
                </a:solidFill>
              </a:rPr>
              <a:t>Then from</a:t>
            </a:r>
            <a:r>
              <a:rPr lang="zh-TW" altLang="en-US" sz="3800" dirty="0">
                <a:solidFill>
                  <a:srgbClr val="7030A0"/>
                </a:solidFill>
                <a:highlight>
                  <a:srgbClr val="FFFF00"/>
                </a:highlight>
              </a:rPr>
              <a:t>Shipping warehouse</a:t>
            </a:r>
            <a:r>
              <a:rPr lang="zh-TW" altLang="en-US" sz="3800" dirty="0">
                <a:solidFill>
                  <a:srgbClr val="7030A0"/>
                </a:solidFill>
              </a:rPr>
              <a:t>Shipped to Taiwan.</a:t>
            </a:r>
            <a:endParaRPr lang="zh-TW" altLang="en-US" dirty="0">
              <a:solidFill>
                <a:srgbClr val="7030A0"/>
              </a:solidFill>
            </a:endParaRPr>
          </a:p>
        </p:txBody>
      </p:sp>
      <p:sp>
        <p:nvSpPr>
          <p:cNvPr id="3" name="標題 2">
            <a:extLst>
              <a:ext uri="{FF2B5EF4-FFF2-40B4-BE49-F238E27FC236}">
                <a16:creationId xmlns:a16="http://schemas.microsoft.com/office/drawing/2014/main" id="{3970FBE4-359A-4A22-B3B4-1A81B0BDE4B0}"/>
              </a:ext>
            </a:extLst>
          </p:cNvPr>
          <p:cNvSpPr>
            <a:spLocks noGrp="1"/>
          </p:cNvSpPr>
          <p:nvPr>
            <p:ph type="title"/>
          </p:nvPr>
        </p:nvSpPr>
        <p:spPr/>
        <p:txBody>
          <a:bodyPr>
            <a:normAutofit fontScale="90000"/>
          </a:bodyPr>
          <a:lstStyle/>
          <a:p>
            <a:pPr rtl="0"/>
            <a:r>
              <a:rPr lang="en-US" altLang="zh-TW" dirty="0"/>
              <a:t>2.</a:t>
            </a:r>
            <a:r>
              <a:rPr lang="zh-TW" altLang="en-US" dirty="0"/>
              <a:t>Can Taiwanese buy mainland products in the mall?</a:t>
            </a:r>
          </a:p>
        </p:txBody>
      </p:sp>
    </p:spTree>
    <p:extLst>
      <p:ext uri="{BB962C8B-B14F-4D97-AF65-F5344CB8AC3E}">
        <p14:creationId xmlns:p14="http://schemas.microsoft.com/office/powerpoint/2010/main" val="1913249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6C834C3-A51D-4BED-ABFA-14DFFBFBF75F}"/>
              </a:ext>
            </a:extLst>
          </p:cNvPr>
          <p:cNvSpPr>
            <a:spLocks noGrp="1"/>
          </p:cNvSpPr>
          <p:nvPr>
            <p:ph idx="1"/>
          </p:nvPr>
        </p:nvSpPr>
        <p:spPr/>
        <p:txBody>
          <a:bodyPr>
            <a:normAutofit fontScale="70000" lnSpcReduction="20000"/>
          </a:bodyPr>
          <a:lstStyle/>
          <a:p>
            <a:pPr algn="l" rtl="0"/>
            <a:r>
              <a:rPr lang="en-US" altLang="zh-TW" sz="5400" dirty="0"/>
              <a:t>2.</a:t>
            </a:r>
            <a:r>
              <a:rPr lang="zh-TW" altLang="en-US" sz="5400" dirty="0"/>
              <a:t>Taiwan purchases mainland products:</a:t>
            </a:r>
            <a:endParaRPr lang="en-US" altLang="zh-TW" sz="5400" dirty="0"/>
          </a:p>
          <a:p>
            <a:pPr lvl="1" algn="l" rtl="0"/>
            <a:r>
              <a:rPr lang="zh-CN" altLang="en-US" sz="4200" dirty="0"/>
              <a:t>If you don't know how to use</a:t>
            </a:r>
            <a:r>
              <a:rPr lang="zh-TW" altLang="en-US" sz="4200" dirty="0">
                <a:solidFill>
                  <a:srgbClr val="C00000"/>
                </a:solidFill>
                <a:highlight>
                  <a:srgbClr val="FFFF00"/>
                </a:highlight>
              </a:rPr>
              <a:t>Consolidation Service</a:t>
            </a:r>
            <a:r>
              <a:rPr lang="zh-TW" altLang="en-US" sz="4200" dirty="0">
                <a:solidFill>
                  <a:srgbClr val="C00000"/>
                </a:solidFill>
              </a:rPr>
              <a:t>Shipping products from China to Taiwan</a:t>
            </a:r>
            <a:r>
              <a:rPr lang="zh-TW" altLang="en-US" sz="4200" dirty="0"/>
              <a:t>.</a:t>
            </a:r>
            <a:endParaRPr lang="en-US" altLang="zh-TW" sz="4200" dirty="0"/>
          </a:p>
          <a:p>
            <a:pPr lvl="1" algn="l" rtl="0"/>
            <a:r>
              <a:rPr lang="zh-CN" altLang="en-US" sz="4200" dirty="0"/>
              <a:t>There is a purchasing agent on Shopee</a:t>
            </a:r>
            <a:endParaRPr lang="en-US" altLang="zh-CN" sz="4200" dirty="0"/>
          </a:p>
          <a:p>
            <a:pPr lvl="1" algn="l" rtl="0"/>
            <a:r>
              <a:rPr lang="en-US" altLang="zh-TW" dirty="0">
                <a:solidFill>
                  <a:srgbClr val="7030A0"/>
                </a:solidFill>
              </a:rPr>
              <a:t>https://www.xiaohongshu.com/explore/65533b32000000001b035706?app_platform=android&amp;ignoreEngage=true&amp;app_version=8.11.10&amp;share_from_user_hidden=true&amp;xsec_source=app_share&amp;type=video&amp;xsec_token=CBSZkJIohXqZCuxxkA5CW8O8Vxl1psK m4fn2uqu757TtI=&amp;author_share=1&amp;xhsshare=CopyLink&amp;appuid=611e50190000000001003421&amp;apptime=1724178191</a:t>
            </a:r>
          </a:p>
          <a:p>
            <a:pPr lvl="1" algn="l" rtl="0"/>
            <a:endParaRPr lang="en-US" altLang="zh-TW" dirty="0">
              <a:solidFill>
                <a:srgbClr val="7030A0"/>
              </a:solidFill>
            </a:endParaRPr>
          </a:p>
          <a:p>
            <a:pPr lvl="1" algn="l" rtl="0"/>
            <a:endParaRPr lang="zh-TW" altLang="en-US" dirty="0">
              <a:solidFill>
                <a:srgbClr val="7030A0"/>
              </a:solidFill>
            </a:endParaRPr>
          </a:p>
        </p:txBody>
      </p:sp>
      <p:sp>
        <p:nvSpPr>
          <p:cNvPr id="3" name="標題 2">
            <a:extLst>
              <a:ext uri="{FF2B5EF4-FFF2-40B4-BE49-F238E27FC236}">
                <a16:creationId xmlns:a16="http://schemas.microsoft.com/office/drawing/2014/main" id="{3970FBE4-359A-4A22-B3B4-1A81B0BDE4B0}"/>
              </a:ext>
            </a:extLst>
          </p:cNvPr>
          <p:cNvSpPr>
            <a:spLocks noGrp="1"/>
          </p:cNvSpPr>
          <p:nvPr>
            <p:ph type="title"/>
          </p:nvPr>
        </p:nvSpPr>
        <p:spPr/>
        <p:txBody>
          <a:bodyPr>
            <a:normAutofit fontScale="90000"/>
          </a:bodyPr>
          <a:lstStyle/>
          <a:p>
            <a:pPr rtl="0"/>
            <a:r>
              <a:rPr lang="en-US" altLang="zh-TW" dirty="0"/>
              <a:t>2.</a:t>
            </a:r>
            <a:r>
              <a:rPr lang="zh-TW" altLang="en-US" dirty="0"/>
              <a:t>Can Taiwanese buy mainland products in the mall?</a:t>
            </a:r>
          </a:p>
        </p:txBody>
      </p:sp>
    </p:spTree>
    <p:extLst>
      <p:ext uri="{BB962C8B-B14F-4D97-AF65-F5344CB8AC3E}">
        <p14:creationId xmlns:p14="http://schemas.microsoft.com/office/powerpoint/2010/main" val="2309996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9B67618-1EC8-4802-A5CD-20DBF2175555}"/>
              </a:ext>
            </a:extLst>
          </p:cNvPr>
          <p:cNvSpPr>
            <a:spLocks noGrp="1"/>
          </p:cNvSpPr>
          <p:nvPr>
            <p:ph idx="1"/>
          </p:nvPr>
        </p:nvSpPr>
        <p:spPr/>
        <p:txBody>
          <a:bodyPr>
            <a:normAutofit fontScale="92500" lnSpcReduction="10000"/>
          </a:bodyPr>
          <a:lstStyle/>
          <a:p>
            <a:pPr algn="l" rtl="0"/>
            <a:r>
              <a:rPr lang="zh-CN" altLang="en-US" dirty="0">
                <a:highlight>
                  <a:srgbClr val="FFFF00"/>
                </a:highlight>
              </a:rPr>
              <a:t>Yes, there is a web version</a:t>
            </a:r>
            <a:r>
              <a:rPr lang="zh-CN" altLang="en-US" dirty="0"/>
              <a:t>(But only some functions are supported)</a:t>
            </a:r>
            <a:endParaRPr lang="en-US" altLang="zh-CN" dirty="0"/>
          </a:p>
          <a:p>
            <a:pPr algn="l" rtl="0"/>
            <a:r>
              <a:rPr lang="zh-CN" altLang="en-US" dirty="0"/>
              <a:t>Select Login and the</a:t>
            </a:r>
            <a:r>
              <a:rPr lang="en-US" altLang="zh-CN" dirty="0">
                <a:solidFill>
                  <a:srgbClr val="C00000"/>
                </a:solidFill>
              </a:rPr>
              <a:t>QR Code</a:t>
            </a:r>
          </a:p>
          <a:p>
            <a:pPr algn="l" rtl="0"/>
            <a:r>
              <a:rPr lang="zh-CN" altLang="en-US" dirty="0"/>
              <a:t>Use your</a:t>
            </a:r>
            <a:r>
              <a:rPr lang="zh-CN" altLang="en-US" dirty="0">
                <a:solidFill>
                  <a:srgbClr val="C00000"/>
                </a:solidFill>
              </a:rPr>
              <a:t>Log in by scanning the QR code on your mobile phone</a:t>
            </a:r>
            <a:endParaRPr lang="en-US" altLang="zh-CN" dirty="0">
              <a:solidFill>
                <a:srgbClr val="C00000"/>
              </a:solidFill>
            </a:endParaRPr>
          </a:p>
          <a:p>
            <a:pPr lvl="1" algn="l" rtl="0"/>
            <a:r>
              <a:rPr lang="zh-CN" altLang="en-US" dirty="0">
                <a:solidFill>
                  <a:srgbClr val="7030A0"/>
                </a:solidFill>
              </a:rPr>
              <a:t>The premise is that your Xiaohongshu must have</a:t>
            </a:r>
            <a:r>
              <a:rPr lang="en-US" altLang="zh-CN" dirty="0">
                <a:solidFill>
                  <a:srgbClr val="7030A0"/>
                </a:solidFill>
              </a:rPr>
              <a:t>【</a:t>
            </a:r>
            <a:r>
              <a:rPr lang="zh-CN" altLang="en-US" dirty="0">
                <a:solidFill>
                  <a:srgbClr val="7030A0"/>
                </a:solidFill>
              </a:rPr>
              <a:t>Settings</a:t>
            </a:r>
            <a:r>
              <a:rPr lang="en-US" altLang="zh-CN" dirty="0">
                <a:solidFill>
                  <a:srgbClr val="7030A0"/>
                </a:solidFill>
              </a:rPr>
              <a:t>】</a:t>
            </a:r>
            <a:r>
              <a:rPr lang="zh-CN" altLang="en-US" dirty="0">
                <a:solidFill>
                  <a:srgbClr val="7030A0"/>
                </a:solidFill>
              </a:rPr>
              <a:t>Your phone</a:t>
            </a:r>
            <a:r>
              <a:rPr lang="en-US" altLang="zh-CN" dirty="0">
                <a:solidFill>
                  <a:srgbClr val="7030A0"/>
                </a:solidFill>
              </a:rPr>
              <a:t>/</a:t>
            </a:r>
            <a:r>
              <a:rPr lang="zh-CN" altLang="en-US" dirty="0">
                <a:solidFill>
                  <a:srgbClr val="7030A0"/>
                </a:solidFill>
              </a:rPr>
              <a:t>password</a:t>
            </a:r>
            <a:endParaRPr lang="en-US" altLang="zh-CN" dirty="0">
              <a:solidFill>
                <a:srgbClr val="7030A0"/>
              </a:solidFill>
            </a:endParaRPr>
          </a:p>
          <a:p>
            <a:pPr lvl="1" algn="l" rtl="0"/>
            <a:r>
              <a:rPr lang="zh-CN" altLang="en-US" dirty="0"/>
              <a:t>After setting, use WeChat to scan and log in to the web page.</a:t>
            </a:r>
            <a:r>
              <a:rPr lang="en-US" altLang="zh-CN" dirty="0" err="1"/>
              <a:t>QR code</a:t>
            </a:r>
            <a:endParaRPr lang="en-US" altLang="zh-CN" dirty="0"/>
          </a:p>
          <a:p>
            <a:pPr lvl="1" algn="l" rtl="0"/>
            <a:r>
              <a:rPr lang="zh-CN" altLang="en-US" dirty="0"/>
              <a:t>You can use the web version of Xiaohongshu</a:t>
            </a:r>
            <a:endParaRPr lang="zh-TW" altLang="en-US" dirty="0"/>
          </a:p>
        </p:txBody>
      </p:sp>
      <p:sp>
        <p:nvSpPr>
          <p:cNvPr id="3" name="標題 2">
            <a:extLst>
              <a:ext uri="{FF2B5EF4-FFF2-40B4-BE49-F238E27FC236}">
                <a16:creationId xmlns:a16="http://schemas.microsoft.com/office/drawing/2014/main" id="{2B830190-A5B5-4B0C-86AF-D73FDCFAADB7}"/>
              </a:ext>
            </a:extLst>
          </p:cNvPr>
          <p:cNvSpPr>
            <a:spLocks noGrp="1"/>
          </p:cNvSpPr>
          <p:nvPr>
            <p:ph type="title"/>
          </p:nvPr>
        </p:nvSpPr>
        <p:spPr>
          <a:xfrm>
            <a:off x="-113122" y="152400"/>
            <a:ext cx="9417378" cy="1265238"/>
          </a:xfrm>
        </p:spPr>
        <p:txBody>
          <a:bodyPr>
            <a:noAutofit/>
          </a:bodyPr>
          <a:lstStyle/>
          <a:p>
            <a:pPr rtl="0"/>
            <a:r>
              <a:rPr lang="en-US" altLang="zh-TW" sz="3200" dirty="0"/>
              <a:t>3.</a:t>
            </a:r>
            <a:r>
              <a:rPr lang="zh-TW" altLang="en-US" sz="3200" dirty="0"/>
              <a:t>Do you need a mobile phone to read Xiaohongshu </a:t>
            </a:r>
            <a:r>
              <a:rPr lang="en-US" altLang="zh-TW" sz="3200" dirty="0"/>
              <a:t>app</a:t>
            </a:r>
            <a:r>
              <a:rPr lang="zh-TW" altLang="en-US" sz="3200" dirty="0"/>
              <a:t>, is there a web version?</a:t>
            </a:r>
          </a:p>
        </p:txBody>
      </p:sp>
    </p:spTree>
    <p:extLst>
      <p:ext uri="{BB962C8B-B14F-4D97-AF65-F5344CB8AC3E}">
        <p14:creationId xmlns:p14="http://schemas.microsoft.com/office/powerpoint/2010/main" val="2103350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2CC37F3-1DAC-4DF1-90E5-DBF82D4A4094}"/>
              </a:ext>
            </a:extLst>
          </p:cNvPr>
          <p:cNvSpPr>
            <a:spLocks noGrp="1"/>
          </p:cNvSpPr>
          <p:nvPr>
            <p:ph idx="1"/>
          </p:nvPr>
        </p:nvSpPr>
        <p:spPr/>
        <p:txBody>
          <a:bodyPr/>
          <a:lstStyle/>
          <a:p>
            <a:pPr algn="l" rtl="0"/>
            <a:endParaRPr lang="zh-TW" altLang="en-US"/>
          </a:p>
        </p:txBody>
      </p:sp>
      <p:sp>
        <p:nvSpPr>
          <p:cNvPr id="3" name="標題 2">
            <a:extLst>
              <a:ext uri="{FF2B5EF4-FFF2-40B4-BE49-F238E27FC236}">
                <a16:creationId xmlns:a16="http://schemas.microsoft.com/office/drawing/2014/main" id="{2AC73342-562F-4D36-917E-5D4F6642C8B1}"/>
              </a:ext>
            </a:extLst>
          </p:cNvPr>
          <p:cNvSpPr>
            <a:spLocks noGrp="1"/>
          </p:cNvSpPr>
          <p:nvPr>
            <p:ph type="title"/>
          </p:nvPr>
        </p:nvSpPr>
        <p:spPr>
          <a:xfrm>
            <a:off x="275208" y="152400"/>
            <a:ext cx="8753382" cy="620598"/>
          </a:xfrm>
        </p:spPr>
        <p:txBody>
          <a:bodyPr>
            <a:noAutofit/>
          </a:bodyPr>
          <a:lstStyle/>
          <a:p>
            <a:pPr rtl="0"/>
            <a:r>
              <a:rPr lang="zh-CN" altLang="en-US" sz="3200" dirty="0"/>
              <a:t>Xiaohongshu, web version, after logging in</a:t>
            </a:r>
            <a:endParaRPr lang="zh-TW" altLang="en-US" sz="3200" dirty="0"/>
          </a:p>
        </p:txBody>
      </p:sp>
      <p:pic>
        <p:nvPicPr>
          <p:cNvPr id="5" name="圖片 4">
            <a:extLst>
              <a:ext uri="{FF2B5EF4-FFF2-40B4-BE49-F238E27FC236}">
                <a16:creationId xmlns:a16="http://schemas.microsoft.com/office/drawing/2014/main" id="{C5E4328E-B9AA-409F-8E1C-DABDD99D544A}"/>
              </a:ext>
            </a:extLst>
          </p:cNvPr>
          <p:cNvPicPr>
            <a:picLocks noChangeAspect="1"/>
          </p:cNvPicPr>
          <p:nvPr/>
        </p:nvPicPr>
        <p:blipFill>
          <a:blip r:embed="rId2"/>
          <a:stretch>
            <a:fillRect/>
          </a:stretch>
        </p:blipFill>
        <p:spPr>
          <a:xfrm>
            <a:off x="0" y="854024"/>
            <a:ext cx="9144000" cy="5867451"/>
          </a:xfrm>
          <a:prstGeom prst="rect">
            <a:avLst/>
          </a:prstGeom>
        </p:spPr>
      </p:pic>
    </p:spTree>
    <p:extLst>
      <p:ext uri="{BB962C8B-B14F-4D97-AF65-F5344CB8AC3E}">
        <p14:creationId xmlns:p14="http://schemas.microsoft.com/office/powerpoint/2010/main" val="3713709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BB5F1905-4002-4E59-A3F5-2F5926322959}"/>
              </a:ext>
            </a:extLst>
          </p:cNvPr>
          <p:cNvSpPr>
            <a:spLocks noGrp="1"/>
          </p:cNvSpPr>
          <p:nvPr>
            <p:ph type="subTitle" idx="1"/>
          </p:nvPr>
        </p:nvSpPr>
        <p:spPr>
          <a:xfrm>
            <a:off x="337351" y="876693"/>
            <a:ext cx="8495931" cy="4317475"/>
          </a:xfrm>
        </p:spPr>
        <p:txBody>
          <a:bodyPr>
            <a:normAutofit fontScale="77500" lnSpcReduction="20000"/>
          </a:bodyPr>
          <a:lstStyle/>
          <a:p>
            <a:pPr rtl="0"/>
            <a:r>
              <a:rPr lang="en-US" altLang="zh-CN" dirty="0"/>
              <a:t>4. The current usage of </a:t>
            </a:r>
            <a:r>
              <a:rPr lang="en-US" altLang="zh-CN" dirty="0" err="1"/>
              <a:t>Xiaohongshu</a:t>
            </a:r>
            <a:r>
              <a:rPr lang="en-US" altLang="zh-CN" dirty="0"/>
              <a:t> in Taiwan</a:t>
            </a:r>
          </a:p>
          <a:p>
            <a:pPr rtl="0"/>
            <a:endParaRPr lang="en-US" altLang="zh-CN" dirty="0"/>
          </a:p>
          <a:p>
            <a:pPr rtl="0"/>
            <a:r>
              <a:rPr lang="en-US" altLang="zh-CN" dirty="0"/>
              <a:t>The basic algorithm for </a:t>
            </a:r>
            <a:r>
              <a:rPr lang="en-US" altLang="zh-CN" dirty="0" err="1"/>
              <a:t>Xiaohongshu's</a:t>
            </a:r>
            <a:r>
              <a:rPr lang="en-US" altLang="zh-CN" dirty="0"/>
              <a:t> traffic recommendation system</a:t>
            </a:r>
            <a:endParaRPr lang="zh-TW" altLang="en-US" dirty="0"/>
          </a:p>
        </p:txBody>
      </p:sp>
    </p:spTree>
    <p:extLst>
      <p:ext uri="{BB962C8B-B14F-4D97-AF65-F5344CB8AC3E}">
        <p14:creationId xmlns:p14="http://schemas.microsoft.com/office/powerpoint/2010/main" val="387026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97F40BA-E5A1-4C0B-8384-2093805FD15F}"/>
              </a:ext>
            </a:extLst>
          </p:cNvPr>
          <p:cNvSpPr>
            <a:spLocks noGrp="1"/>
          </p:cNvSpPr>
          <p:nvPr>
            <p:ph idx="1"/>
          </p:nvPr>
        </p:nvSpPr>
        <p:spPr/>
        <p:txBody>
          <a:bodyPr>
            <a:normAutofit fontScale="77500" lnSpcReduction="20000"/>
          </a:bodyPr>
          <a:lstStyle/>
          <a:p>
            <a:pPr algn="l" rtl="0"/>
            <a:r>
              <a:rPr lang="zh-TW" altLang="en-US" sz="4800" dirty="0">
                <a:cs typeface="+mj-cs"/>
              </a:rPr>
              <a:t>Getting Started! A Complete Guide to Xiaohongshu</a:t>
            </a:r>
            <a:r>
              <a:rPr lang="en-US" altLang="zh-CN" sz="4800" dirty="0">
                <a:cs typeface="+mj-cs"/>
              </a:rPr>
              <a:t>【</a:t>
            </a:r>
            <a:r>
              <a:rPr lang="zh-TW" altLang="en-US" sz="4800" dirty="0">
                <a:cs typeface="+mj-cs"/>
              </a:rPr>
              <a:t>Professional accounts, advertising, and internet celebrity collaborations</a:t>
            </a:r>
            <a:r>
              <a:rPr lang="en-US" altLang="zh-CN" sz="4800" dirty="0">
                <a:cs typeface="+mj-cs"/>
              </a:rPr>
              <a:t>】</a:t>
            </a:r>
          </a:p>
          <a:p>
            <a:pPr lvl="1" algn="l" rtl="0"/>
            <a:r>
              <a:rPr lang="zh-CN" altLang="en-US" sz="3600" dirty="0">
                <a:solidFill>
                  <a:srgbClr val="7030A0"/>
                </a:solidFill>
                <a:cs typeface="+mj-cs"/>
              </a:rPr>
              <a:t>problem:</a:t>
            </a:r>
            <a:endParaRPr lang="en-US" altLang="zh-CN" sz="3600" dirty="0">
              <a:solidFill>
                <a:srgbClr val="7030A0"/>
              </a:solidFill>
              <a:cs typeface="+mj-cs"/>
            </a:endParaRPr>
          </a:p>
          <a:p>
            <a:pPr lvl="1" algn="l" rtl="0"/>
            <a:r>
              <a:rPr lang="zh-CN" altLang="en-US" sz="3600" dirty="0">
                <a:solidFill>
                  <a:srgbClr val="7030A0"/>
                </a:solidFill>
                <a:cs typeface="+mj-cs"/>
              </a:rPr>
              <a:t>Do brands need to operate Xiaohongshu themselves?</a:t>
            </a:r>
            <a:endParaRPr lang="en-US" altLang="zh-CN" sz="3600" dirty="0">
              <a:solidFill>
                <a:srgbClr val="7030A0"/>
              </a:solidFill>
              <a:cs typeface="+mj-cs"/>
            </a:endParaRPr>
          </a:p>
          <a:p>
            <a:pPr lvl="1" algn="l" rtl="0"/>
            <a:r>
              <a:rPr lang="zh-CN" altLang="en-US" sz="3600" dirty="0">
                <a:solidFill>
                  <a:srgbClr val="7030A0"/>
                </a:solidFill>
                <a:cs typeface="+mj-cs"/>
              </a:rPr>
              <a:t>Or should we just hire influencers to recommend products?</a:t>
            </a:r>
            <a:endParaRPr lang="zh-TW" altLang="en-US" sz="3600" dirty="0">
              <a:solidFill>
                <a:srgbClr val="7030A0"/>
              </a:solidFill>
              <a:cs typeface="+mj-cs"/>
            </a:endParaRPr>
          </a:p>
          <a:p>
            <a:pPr lvl="1" algn="l" rtl="0"/>
            <a:r>
              <a:rPr lang="en-US" altLang="zh-TW" dirty="0">
                <a:hlinkClick r:id="rId2"/>
              </a:rPr>
              <a:t>https://youtu.be/9hTJBGmEDPs?t=70</a:t>
            </a:r>
            <a:endParaRPr lang="en-US" altLang="zh-TW" dirty="0"/>
          </a:p>
          <a:p>
            <a:pPr algn="l" rtl="0"/>
            <a:endParaRPr lang="zh-TW" altLang="en-US" dirty="0"/>
          </a:p>
        </p:txBody>
      </p:sp>
      <p:sp>
        <p:nvSpPr>
          <p:cNvPr id="3" name="標題 2">
            <a:extLst>
              <a:ext uri="{FF2B5EF4-FFF2-40B4-BE49-F238E27FC236}">
                <a16:creationId xmlns:a16="http://schemas.microsoft.com/office/drawing/2014/main" id="{35D5B3DD-3ED6-46B1-9A1B-ABB7CEFA2B10}"/>
              </a:ext>
            </a:extLst>
          </p:cNvPr>
          <p:cNvSpPr>
            <a:spLocks noGrp="1"/>
          </p:cNvSpPr>
          <p:nvPr>
            <p:ph type="title"/>
          </p:nvPr>
        </p:nvSpPr>
        <p:spPr/>
        <p:txBody>
          <a:bodyPr>
            <a:noAutofit/>
          </a:bodyPr>
          <a:lstStyle/>
          <a:p>
            <a:pPr rtl="0"/>
            <a:r>
              <a:rPr lang="en-US" altLang="zh-TW" sz="2800" dirty="0"/>
              <a:t>4. The current usage of </a:t>
            </a:r>
            <a:r>
              <a:rPr lang="en-US" altLang="zh-TW" sz="2800" dirty="0" err="1"/>
              <a:t>Xiaohongshu</a:t>
            </a:r>
            <a:r>
              <a:rPr lang="en-US" altLang="zh-TW" sz="2800" dirty="0"/>
              <a:t> in Taiwan</a:t>
            </a:r>
            <a:br>
              <a:rPr lang="en-US" altLang="zh-TW" sz="2800" dirty="0"/>
            </a:br>
            <a:r>
              <a:rPr lang="en-US" altLang="zh-TW" sz="2800" dirty="0"/>
              <a:t>The basic algorithm for </a:t>
            </a:r>
            <a:r>
              <a:rPr lang="en-US" altLang="zh-TW" sz="2800" dirty="0" err="1"/>
              <a:t>Xiaohongshu's</a:t>
            </a:r>
            <a:r>
              <a:rPr lang="en-US" altLang="zh-TW" sz="2800" dirty="0"/>
              <a:t> traffic recommendation system</a:t>
            </a:r>
            <a:endParaRPr lang="zh-TW" altLang="en-US" sz="2800" dirty="0"/>
          </a:p>
        </p:txBody>
      </p:sp>
    </p:spTree>
    <p:extLst>
      <p:ext uri="{BB962C8B-B14F-4D97-AF65-F5344CB8AC3E}">
        <p14:creationId xmlns:p14="http://schemas.microsoft.com/office/powerpoint/2010/main" val="3093039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97F40BA-E5A1-4C0B-8384-2093805FD15F}"/>
              </a:ext>
            </a:extLst>
          </p:cNvPr>
          <p:cNvSpPr>
            <a:spLocks noGrp="1"/>
          </p:cNvSpPr>
          <p:nvPr>
            <p:ph idx="1"/>
          </p:nvPr>
        </p:nvSpPr>
        <p:spPr/>
        <p:txBody>
          <a:bodyPr>
            <a:normAutofit fontScale="77500" lnSpcReduction="20000"/>
          </a:bodyPr>
          <a:lstStyle/>
          <a:p>
            <a:pPr algn="l" rtl="0"/>
            <a:r>
              <a:rPr lang="zh-TW" altLang="en-US" sz="4800" dirty="0"/>
              <a:t>Causes may include the following</a:t>
            </a:r>
            <a:r>
              <a:rPr lang="en-US" altLang="zh-CN" sz="4800" dirty="0"/>
              <a:t>5</a:t>
            </a:r>
            <a:r>
              <a:rPr lang="zh-TW" altLang="en-US" sz="4800" dirty="0"/>
              <a:t>point:</a:t>
            </a:r>
            <a:endParaRPr lang="en-US" altLang="zh-TW" sz="4800" dirty="0"/>
          </a:p>
          <a:p>
            <a:pPr algn="l" rtl="0"/>
            <a:r>
              <a:rPr lang="en-US" altLang="zh-CN" sz="4800" b="1" dirty="0">
                <a:solidFill>
                  <a:srgbClr val="7030A0"/>
                </a:solidFill>
              </a:rPr>
              <a:t>1.</a:t>
            </a:r>
            <a:r>
              <a:rPr lang="zh-TW" altLang="en-US" sz="4800" b="1" dirty="0">
                <a:solidFill>
                  <a:srgbClr val="7030A0"/>
                </a:solidFill>
              </a:rPr>
              <a:t>Interest Analysis</a:t>
            </a:r>
            <a:r>
              <a:rPr lang="zh-TW" altLang="en-US" sz="4800" dirty="0">
                <a:solidFill>
                  <a:srgbClr val="7030A0"/>
                </a:solidFill>
              </a:rPr>
              <a:t>:</a:t>
            </a:r>
            <a:endParaRPr lang="en-US" altLang="zh-TW" sz="4800" dirty="0">
              <a:solidFill>
                <a:srgbClr val="7030A0"/>
              </a:solidFill>
            </a:endParaRPr>
          </a:p>
          <a:p>
            <a:pPr lvl="1" algn="l" rtl="0"/>
            <a:r>
              <a:rPr lang="zh-TW" altLang="en-US" sz="3600" dirty="0"/>
              <a:t>Xiaohongshu analyzes your</a:t>
            </a:r>
            <a:r>
              <a:rPr lang="zh-TW" altLang="en-US" sz="3600" dirty="0">
                <a:solidFill>
                  <a:srgbClr val="7030A0"/>
                </a:solidFill>
                <a:highlight>
                  <a:srgbClr val="FFFF00"/>
                </a:highlight>
              </a:rPr>
              <a:t>View history, likes, favorites, and shared content</a:t>
            </a:r>
            <a:r>
              <a:rPr lang="zh-TW" altLang="en-US" sz="3600" dirty="0"/>
              <a:t>,</a:t>
            </a:r>
            <a:r>
              <a:rPr lang="zh-TW" altLang="en-US" sz="3600" dirty="0">
                <a:solidFill>
                  <a:srgbClr val="C00000"/>
                </a:solidFill>
              </a:rPr>
              <a:t>To guess your interests</a:t>
            </a:r>
            <a:r>
              <a:rPr lang="zh-TW" altLang="en-US" sz="3600" dirty="0"/>
              <a:t>.</a:t>
            </a:r>
            <a:endParaRPr lang="en-US" altLang="zh-TW" dirty="0"/>
          </a:p>
          <a:p>
            <a:pPr algn="l" rtl="0"/>
            <a:r>
              <a:rPr lang="en-US" altLang="zh-CN" sz="4800" b="1" dirty="0">
                <a:solidFill>
                  <a:srgbClr val="7030A0"/>
                </a:solidFill>
              </a:rPr>
              <a:t>2.</a:t>
            </a:r>
            <a:r>
              <a:rPr lang="zh-TW" altLang="en-US" sz="4800" b="1" dirty="0">
                <a:solidFill>
                  <a:srgbClr val="7030A0"/>
                </a:solidFill>
              </a:rPr>
              <a:t>Hot Topics</a:t>
            </a:r>
            <a:r>
              <a:rPr lang="zh-TW" altLang="en-US" sz="4800" dirty="0">
                <a:solidFill>
                  <a:srgbClr val="7030A0"/>
                </a:solidFill>
              </a:rPr>
              <a:t>:</a:t>
            </a:r>
            <a:endParaRPr lang="en-US" altLang="zh-TW" sz="4800" dirty="0">
              <a:solidFill>
                <a:srgbClr val="7030A0"/>
              </a:solidFill>
            </a:endParaRPr>
          </a:p>
          <a:p>
            <a:pPr lvl="1" algn="l" rtl="0"/>
            <a:r>
              <a:rPr lang="zh-TW" altLang="en-US" sz="3600" dirty="0">
                <a:solidFill>
                  <a:srgbClr val="C00000"/>
                </a:solidFill>
              </a:rPr>
              <a:t>If "football" is the current hot topic</a:t>
            </a:r>
            <a:r>
              <a:rPr lang="zh-TW" altLang="en-US" sz="3600" dirty="0"/>
              <a:t>, Xiaohongshu may recommend related articles to more users.</a:t>
            </a:r>
            <a:r>
              <a:rPr lang="zh-TW" altLang="en-US" sz="3600" dirty="0">
                <a:solidFill>
                  <a:srgbClr val="C00000"/>
                </a:solidFill>
              </a:rPr>
              <a:t>even though</a:t>
            </a:r>
            <a:r>
              <a:rPr lang="zh-CN" altLang="en-US" sz="3600" dirty="0">
                <a:solidFill>
                  <a:srgbClr val="C00000"/>
                </a:solidFill>
              </a:rPr>
              <a:t>You don't have</a:t>
            </a:r>
            <a:r>
              <a:rPr lang="zh-TW" altLang="en-US" sz="3600" dirty="0">
                <a:solidFill>
                  <a:srgbClr val="C00000"/>
                </a:solidFill>
              </a:rPr>
              <a:t>Interest</a:t>
            </a:r>
            <a:r>
              <a:rPr lang="zh-TW" altLang="en-US" sz="3600" dirty="0"/>
              <a:t>.</a:t>
            </a:r>
          </a:p>
          <a:p>
            <a:pPr marL="0" indent="0" algn="l" rtl="0">
              <a:buNone/>
            </a:pPr>
            <a:endParaRPr lang="zh-TW" altLang="en-US" dirty="0"/>
          </a:p>
        </p:txBody>
      </p:sp>
      <p:sp>
        <p:nvSpPr>
          <p:cNvPr id="3" name="標題 2">
            <a:extLst>
              <a:ext uri="{FF2B5EF4-FFF2-40B4-BE49-F238E27FC236}">
                <a16:creationId xmlns:a16="http://schemas.microsoft.com/office/drawing/2014/main" id="{35D5B3DD-3ED6-46B1-9A1B-ABB7CEFA2B10}"/>
              </a:ext>
            </a:extLst>
          </p:cNvPr>
          <p:cNvSpPr>
            <a:spLocks noGrp="1"/>
          </p:cNvSpPr>
          <p:nvPr>
            <p:ph type="title"/>
          </p:nvPr>
        </p:nvSpPr>
        <p:spPr/>
        <p:txBody>
          <a:bodyPr>
            <a:noAutofit/>
          </a:bodyPr>
          <a:lstStyle/>
          <a:p>
            <a:r>
              <a:rPr lang="en-US" altLang="zh-TW" sz="3200" dirty="0"/>
              <a:t>Why would </a:t>
            </a:r>
            <a:r>
              <a:rPr lang="en-US" altLang="zh-TW" sz="3200" dirty="0" err="1"/>
              <a:t>Xiaohongshu</a:t>
            </a:r>
            <a:r>
              <a:rPr lang="en-US" altLang="zh-TW" sz="3200" dirty="0"/>
              <a:t> recommend an article with the hashtag "</a:t>
            </a:r>
            <a:r>
              <a:rPr lang="en-US" altLang="zh-TW" sz="3200" dirty="0">
                <a:solidFill>
                  <a:srgbClr val="C00000"/>
                </a:solidFill>
                <a:highlight>
                  <a:srgbClr val="FFFF00"/>
                </a:highlight>
              </a:rPr>
              <a:t>football</a:t>
            </a:r>
            <a:r>
              <a:rPr lang="en-US" altLang="zh-TW" sz="3200" dirty="0"/>
              <a:t>" to me?</a:t>
            </a:r>
            <a:endParaRPr lang="zh-TW" altLang="en-US" sz="3200" dirty="0"/>
          </a:p>
        </p:txBody>
      </p:sp>
    </p:spTree>
    <p:extLst>
      <p:ext uri="{BB962C8B-B14F-4D97-AF65-F5344CB8AC3E}">
        <p14:creationId xmlns:p14="http://schemas.microsoft.com/office/powerpoint/2010/main" val="2925096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lgn="l" rtl="0"/>
            <a:r>
              <a:rPr dirty="0"/>
              <a:t>Social Commerce refers to commercial activities conducted through social media platforms, combining social interaction and online shopping.</a:t>
            </a:r>
            <a:endParaRPr lang="en-US" dirty="0"/>
          </a:p>
          <a:p>
            <a:pPr algn="l" rtl="0"/>
            <a:r>
              <a:rPr dirty="0"/>
              <a:t>Consumers can discover, purchase and recommend products through recommendations, comments and sharing on social media. This business model leverages the influence of social networks to make the shopping experience more interactive and personalized.</a:t>
            </a:r>
          </a:p>
        </p:txBody>
      </p:sp>
      <p:sp>
        <p:nvSpPr>
          <p:cNvPr id="2" name="Title 1"/>
          <p:cNvSpPr>
            <a:spLocks noGrp="1"/>
          </p:cNvSpPr>
          <p:nvPr>
            <p:ph type="title"/>
          </p:nvPr>
        </p:nvSpPr>
        <p:spPr/>
        <p:txBody>
          <a:bodyPr>
            <a:normAutofit fontScale="90000"/>
          </a:bodyPr>
          <a:lstStyle/>
          <a:p>
            <a:pPr rtl="0"/>
            <a:r>
              <a:rPr dirty="0"/>
              <a:t>Definition of Social Commerce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97F40BA-E5A1-4C0B-8384-2093805FD15F}"/>
              </a:ext>
            </a:extLst>
          </p:cNvPr>
          <p:cNvSpPr>
            <a:spLocks noGrp="1"/>
          </p:cNvSpPr>
          <p:nvPr>
            <p:ph idx="1"/>
          </p:nvPr>
        </p:nvSpPr>
        <p:spPr/>
        <p:txBody>
          <a:bodyPr>
            <a:normAutofit fontScale="85000" lnSpcReduction="20000"/>
          </a:bodyPr>
          <a:lstStyle/>
          <a:p>
            <a:pPr algn="l" rtl="0"/>
            <a:r>
              <a:rPr lang="en-US" altLang="zh-CN" sz="4300" b="1" dirty="0"/>
              <a:t>3.</a:t>
            </a:r>
            <a:r>
              <a:rPr lang="zh-TW" altLang="en-US" sz="4300" b="1" dirty="0"/>
              <a:t>Diversity Recommendations</a:t>
            </a:r>
            <a:r>
              <a:rPr lang="zh-TW" altLang="en-US" sz="4300" dirty="0"/>
              <a:t>:</a:t>
            </a:r>
            <a:endParaRPr lang="en-US" altLang="zh-TW" sz="4300" dirty="0"/>
          </a:p>
          <a:p>
            <a:pPr lvl="1" algn="l" rtl="0"/>
            <a:r>
              <a:rPr lang="zh-TW" altLang="en-US" sz="2600" dirty="0"/>
              <a:t>Xiaohongshu's algorithm may recommend you content that is different from your usual interests.</a:t>
            </a:r>
            <a:r>
              <a:rPr lang="zh-TW" altLang="en-US" sz="2600" dirty="0">
                <a:solidFill>
                  <a:srgbClr val="C00000"/>
                </a:solidFill>
              </a:rPr>
              <a:t>Provide more</a:t>
            </a:r>
            <a:r>
              <a:rPr lang="zh-TW" altLang="en-US" sz="2600" dirty="0">
                <a:solidFill>
                  <a:srgbClr val="C00000"/>
                </a:solidFill>
                <a:highlight>
                  <a:srgbClr val="FFFF00"/>
                </a:highlight>
              </a:rPr>
              <a:t>Diversity</a:t>
            </a:r>
            <a:r>
              <a:rPr lang="zh-TW" altLang="en-US" sz="2600" dirty="0">
                <a:solidFill>
                  <a:srgbClr val="C00000"/>
                </a:solidFill>
              </a:rPr>
              <a:t>The reading experience allows you</a:t>
            </a:r>
            <a:r>
              <a:rPr lang="zh-TW" altLang="en-US" sz="2600" dirty="0">
                <a:solidFill>
                  <a:srgbClr val="C00000"/>
                </a:solidFill>
                <a:highlight>
                  <a:srgbClr val="FFFF00"/>
                </a:highlight>
              </a:rPr>
              <a:t>Have the opportunity to be exposed to different topics</a:t>
            </a:r>
            <a:r>
              <a:rPr lang="zh-TW" altLang="en-US" sz="2600" dirty="0"/>
              <a:t>.</a:t>
            </a:r>
            <a:endParaRPr lang="en-US" altLang="zh-TW" sz="2600" dirty="0"/>
          </a:p>
          <a:p>
            <a:pPr algn="l" rtl="0"/>
            <a:r>
              <a:rPr lang="en-US" altLang="zh-CN" sz="4300" b="1" dirty="0"/>
              <a:t>4.</a:t>
            </a:r>
            <a:r>
              <a:rPr lang="zh-TW" altLang="en-US" sz="4300" b="1" dirty="0"/>
              <a:t>Influence of friends or social circles</a:t>
            </a:r>
            <a:r>
              <a:rPr lang="zh-TW" altLang="en-US" sz="4300" dirty="0"/>
              <a:t>:</a:t>
            </a:r>
            <a:endParaRPr lang="en-US" altLang="zh-TW" sz="4300" dirty="0"/>
          </a:p>
          <a:p>
            <a:pPr lvl="1" algn="l" rtl="0"/>
            <a:r>
              <a:rPr lang="zh-TW" altLang="en-US" sz="2600" dirty="0"/>
              <a:t>If you are</a:t>
            </a:r>
            <a:r>
              <a:rPr lang="zh-TW" altLang="en-US" sz="2600" dirty="0">
                <a:solidFill>
                  <a:srgbClr val="C00000"/>
                </a:solidFill>
              </a:rPr>
              <a:t>Friends followed on Xiaohongshu</a:t>
            </a:r>
            <a:r>
              <a:rPr lang="zh-TW" altLang="en-US" sz="2600" dirty="0"/>
              <a:t>or your</a:t>
            </a:r>
            <a:r>
              <a:rPr lang="zh-TW" altLang="en-US" sz="2600" dirty="0">
                <a:solidFill>
                  <a:srgbClr val="C00000"/>
                </a:solidFill>
              </a:rPr>
              <a:t>Someone in your social circle shows interest in football</a:t>
            </a:r>
            <a:r>
              <a:rPr lang="zh-TW" altLang="en-US" sz="2600" dirty="0"/>
              <a:t>, the platform may also recommend relevant content to you.</a:t>
            </a:r>
            <a:endParaRPr lang="en-US" altLang="zh-TW" sz="2600" dirty="0"/>
          </a:p>
          <a:p>
            <a:pPr algn="l" rtl="0"/>
            <a:r>
              <a:rPr lang="en-US" altLang="zh-CN" sz="4300" b="1" dirty="0"/>
              <a:t>5.</a:t>
            </a:r>
            <a:r>
              <a:rPr lang="zh-TW" altLang="en-US" sz="4300" b="1" dirty="0"/>
              <a:t>Advertising</a:t>
            </a:r>
            <a:r>
              <a:rPr lang="zh-TW" altLang="en-US" sz="4300" dirty="0"/>
              <a:t>:</a:t>
            </a:r>
            <a:endParaRPr lang="en-US" altLang="zh-TW" sz="4300" dirty="0"/>
          </a:p>
          <a:p>
            <a:pPr lvl="1" algn="l" rtl="0"/>
            <a:r>
              <a:rPr lang="zh-TW" altLang="en-US" sz="2600" dirty="0"/>
              <a:t>some</a:t>
            </a:r>
            <a:r>
              <a:rPr lang="en-US" altLang="zh-TW" sz="2600" dirty="0"/>
              <a:t>Hashtag</a:t>
            </a:r>
            <a:r>
              <a:rPr lang="zh-TW" altLang="en-US" sz="2600" dirty="0"/>
              <a:t>article</a:t>
            </a:r>
            <a:r>
              <a:rPr lang="zh-TW" altLang="en-US" dirty="0">
                <a:solidFill>
                  <a:srgbClr val="C00000"/>
                </a:solidFill>
                <a:highlight>
                  <a:srgbClr val="FFFF00"/>
                </a:highlight>
              </a:rPr>
              <a:t>Maybe it's a paid promotion by the brand</a:t>
            </a:r>
            <a:r>
              <a:rPr lang="zh-TW" altLang="en-US" sz="2600" dirty="0"/>
              <a:t>, the algorithm will push these contents to more users to increase exposure</a:t>
            </a:r>
            <a:endParaRPr lang="zh-TW" altLang="en-US" sz="4800" dirty="0"/>
          </a:p>
        </p:txBody>
      </p:sp>
      <p:sp>
        <p:nvSpPr>
          <p:cNvPr id="3" name="標題 2">
            <a:extLst>
              <a:ext uri="{FF2B5EF4-FFF2-40B4-BE49-F238E27FC236}">
                <a16:creationId xmlns:a16="http://schemas.microsoft.com/office/drawing/2014/main" id="{35D5B3DD-3ED6-46B1-9A1B-ABB7CEFA2B10}"/>
              </a:ext>
            </a:extLst>
          </p:cNvPr>
          <p:cNvSpPr>
            <a:spLocks noGrp="1"/>
          </p:cNvSpPr>
          <p:nvPr>
            <p:ph type="title"/>
          </p:nvPr>
        </p:nvSpPr>
        <p:spPr/>
        <p:txBody>
          <a:bodyPr>
            <a:noAutofit/>
          </a:bodyPr>
          <a:lstStyle/>
          <a:p>
            <a:pPr rtl="0"/>
            <a:r>
              <a:rPr lang="en-US" altLang="zh-TW" sz="3200" dirty="0"/>
              <a:t>Why would </a:t>
            </a:r>
            <a:r>
              <a:rPr lang="en-US" altLang="zh-TW" sz="3200" dirty="0" err="1"/>
              <a:t>Xiaohongshu</a:t>
            </a:r>
            <a:r>
              <a:rPr lang="en-US" altLang="zh-TW" sz="3200" dirty="0"/>
              <a:t> recommend an article with the hashtag "</a:t>
            </a:r>
            <a:r>
              <a:rPr lang="en-US" altLang="zh-TW" sz="3200" dirty="0">
                <a:solidFill>
                  <a:srgbClr val="C00000"/>
                </a:solidFill>
                <a:highlight>
                  <a:srgbClr val="FFFF00"/>
                </a:highlight>
              </a:rPr>
              <a:t>football</a:t>
            </a:r>
            <a:r>
              <a:rPr lang="en-US" altLang="zh-TW" sz="3200" dirty="0"/>
              <a:t>" to me?</a:t>
            </a:r>
            <a:endParaRPr lang="zh-TW" altLang="en-US" sz="3200" dirty="0"/>
          </a:p>
        </p:txBody>
      </p:sp>
    </p:spTree>
    <p:extLst>
      <p:ext uri="{BB962C8B-B14F-4D97-AF65-F5344CB8AC3E}">
        <p14:creationId xmlns:p14="http://schemas.microsoft.com/office/powerpoint/2010/main" val="1804572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97F40BA-E5A1-4C0B-8384-2093805FD15F}"/>
              </a:ext>
            </a:extLst>
          </p:cNvPr>
          <p:cNvSpPr>
            <a:spLocks noGrp="1"/>
          </p:cNvSpPr>
          <p:nvPr>
            <p:ph idx="1"/>
          </p:nvPr>
        </p:nvSpPr>
        <p:spPr/>
        <p:txBody>
          <a:bodyPr>
            <a:normAutofit fontScale="77500" lnSpcReduction="20000"/>
          </a:bodyPr>
          <a:lstStyle/>
          <a:p>
            <a:pPr algn="l" rtl="0"/>
            <a:r>
              <a:rPr lang="zh-CN" altLang="en-US" dirty="0"/>
              <a:t>Why</a:t>
            </a:r>
            <a:r>
              <a:rPr lang="en-US" altLang="zh-TW" dirty="0" err="1"/>
              <a:t>TikTok</a:t>
            </a:r>
            <a:r>
              <a:rPr lang="en-US" altLang="zh-TW" dirty="0"/>
              <a:t> </a:t>
            </a:r>
            <a:r>
              <a:rPr lang="zh-CN" altLang="en-US" dirty="0"/>
              <a:t>I have lived in the United States for a long time.</a:t>
            </a:r>
            <a:r>
              <a:rPr lang="en-US" altLang="zh-CN" dirty="0"/>
              <a:t>APP</a:t>
            </a:r>
            <a:r>
              <a:rPr lang="zh-CN" altLang="en-US" dirty="0"/>
              <a:t>Are they the top three downloads?</a:t>
            </a:r>
            <a:endParaRPr lang="en-US" altLang="zh-CN" dirty="0"/>
          </a:p>
          <a:p>
            <a:pPr algn="l" rtl="0"/>
            <a:r>
              <a:rPr lang="zh-CN" altLang="en-US" dirty="0"/>
              <a:t>Why</a:t>
            </a:r>
            <a:r>
              <a:rPr lang="en-US" altLang="zh-TW" dirty="0" err="1"/>
              <a:t>TikTok</a:t>
            </a:r>
            <a:r>
              <a:rPr lang="zh-CN" altLang="en-US" dirty="0"/>
              <a:t>Will it make the United States want it to be acquired by American companies or removed from the shelves?</a:t>
            </a:r>
            <a:endParaRPr lang="en-US" altLang="zh-TW" dirty="0"/>
          </a:p>
          <a:p>
            <a:pPr lvl="1" algn="l" rtl="0"/>
            <a:r>
              <a:rPr lang="zh-CN" altLang="en-US" sz="3900" b="1" dirty="0"/>
              <a:t>That's because</a:t>
            </a:r>
            <a:r>
              <a:rPr lang="en-US" altLang="zh-TW" sz="3900" dirty="0" err="1"/>
              <a:t>TikTok</a:t>
            </a:r>
            <a:r>
              <a:rPr lang="en-US" altLang="zh-TW" sz="3900" dirty="0"/>
              <a:t> </a:t>
            </a:r>
            <a:r>
              <a:rPr lang="zh-CN" altLang="en-US" sz="3900" dirty="0"/>
              <a:t>Have it</a:t>
            </a:r>
            <a:r>
              <a:rPr lang="zh-CN" altLang="en-US" sz="3900" dirty="0">
                <a:solidFill>
                  <a:srgbClr val="7030A0"/>
                </a:solidFill>
              </a:rPr>
              <a:t>My own unique</a:t>
            </a:r>
            <a:r>
              <a:rPr lang="zh-CN" altLang="en-US" sz="3900" dirty="0">
                <a:solidFill>
                  <a:srgbClr val="7030A0"/>
                </a:solidFill>
                <a:highlight>
                  <a:srgbClr val="FFFF00"/>
                </a:highlight>
              </a:rPr>
              <a:t>Push traffic algorithm</a:t>
            </a:r>
            <a:r>
              <a:rPr lang="zh-CN" altLang="en-US" sz="3900" dirty="0"/>
              <a:t>,</a:t>
            </a:r>
            <a:endParaRPr lang="en-US" altLang="zh-CN" sz="3900" dirty="0"/>
          </a:p>
          <a:p>
            <a:pPr lvl="1" algn="l" rtl="0"/>
            <a:r>
              <a:rPr lang="zh-CN" altLang="en-US" sz="3900" dirty="0"/>
              <a:t>This is it</a:t>
            </a:r>
            <a:r>
              <a:rPr lang="zh-CN" altLang="en-US" sz="3900" dirty="0">
                <a:solidFill>
                  <a:srgbClr val="7030A0"/>
                </a:solidFill>
              </a:rPr>
              <a:t>The key and secret to successful business operation</a:t>
            </a:r>
            <a:endParaRPr lang="en-US" altLang="zh-CN" sz="3900" dirty="0">
              <a:solidFill>
                <a:srgbClr val="7030A0"/>
              </a:solidFill>
            </a:endParaRPr>
          </a:p>
          <a:p>
            <a:pPr lvl="1" algn="l" rtl="0"/>
            <a:r>
              <a:rPr lang="zh-CN" altLang="en-US" sz="3900" dirty="0"/>
              <a:t>There is more than one algorithm.</a:t>
            </a:r>
            <a:endParaRPr lang="en-US" altLang="zh-CN" sz="3900" dirty="0"/>
          </a:p>
        </p:txBody>
      </p:sp>
      <p:sp>
        <p:nvSpPr>
          <p:cNvPr id="3" name="標題 2">
            <a:extLst>
              <a:ext uri="{FF2B5EF4-FFF2-40B4-BE49-F238E27FC236}">
                <a16:creationId xmlns:a16="http://schemas.microsoft.com/office/drawing/2014/main" id="{35D5B3DD-3ED6-46B1-9A1B-ABB7CEFA2B10}"/>
              </a:ext>
            </a:extLst>
          </p:cNvPr>
          <p:cNvSpPr>
            <a:spLocks noGrp="1"/>
          </p:cNvSpPr>
          <p:nvPr>
            <p:ph type="title"/>
          </p:nvPr>
        </p:nvSpPr>
        <p:spPr/>
        <p:txBody>
          <a:bodyPr>
            <a:noAutofit/>
          </a:bodyPr>
          <a:lstStyle/>
          <a:p>
            <a:pPr rtl="0"/>
            <a:r>
              <a:rPr lang="en-US" altLang="zh-CN" sz="2800" dirty="0"/>
              <a:t>Why have Chinese apps like </a:t>
            </a:r>
            <a:r>
              <a:rPr lang="en-US" altLang="zh-CN" sz="2800" dirty="0" err="1"/>
              <a:t>TikTok</a:t>
            </a:r>
            <a:r>
              <a:rPr lang="en-US" altLang="zh-CN" sz="2800" dirty="0"/>
              <a:t>/</a:t>
            </a:r>
            <a:r>
              <a:rPr lang="en-US" altLang="zh-CN" sz="2800" dirty="0" err="1"/>
              <a:t>Xiaohongshu</a:t>
            </a:r>
            <a:r>
              <a:rPr lang="en-US" altLang="zh-CN" sz="2800" dirty="0"/>
              <a:t> become popular worldwide?</a:t>
            </a:r>
            <a:endParaRPr lang="zh-TW" altLang="en-US" sz="2800" dirty="0"/>
          </a:p>
        </p:txBody>
      </p:sp>
    </p:spTree>
    <p:extLst>
      <p:ext uri="{BB962C8B-B14F-4D97-AF65-F5344CB8AC3E}">
        <p14:creationId xmlns:p14="http://schemas.microsoft.com/office/powerpoint/2010/main" val="371522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C51C76B-8AD4-4D61-9F2E-4F8D8CFD5B31}"/>
              </a:ext>
            </a:extLst>
          </p:cNvPr>
          <p:cNvSpPr>
            <a:spLocks noGrp="1"/>
          </p:cNvSpPr>
          <p:nvPr>
            <p:ph idx="1"/>
          </p:nvPr>
        </p:nvSpPr>
        <p:spPr>
          <a:xfrm>
            <a:off x="-48692" y="1600200"/>
            <a:ext cx="9192692" cy="5121275"/>
          </a:xfrm>
        </p:spPr>
        <p:txBody>
          <a:bodyPr/>
          <a:lstStyle/>
          <a:p>
            <a:pPr algn="l" rtl="0"/>
            <a:r>
              <a:rPr lang="zh-CN" altLang="en-US" dirty="0"/>
              <a:t>Related parameters:</a:t>
            </a:r>
            <a:endParaRPr lang="en-US" altLang="zh-CN" dirty="0"/>
          </a:p>
          <a:p>
            <a:pPr lvl="1" algn="l" rtl="0"/>
            <a:r>
              <a:rPr lang="zh-CN" altLang="en-US" dirty="0">
                <a:solidFill>
                  <a:srgbClr val="7030A0"/>
                </a:solidFill>
              </a:rPr>
              <a:t>Like</a:t>
            </a:r>
            <a:r>
              <a:rPr lang="en-US" altLang="zh-CN" dirty="0">
                <a:solidFill>
                  <a:srgbClr val="7030A0"/>
                </a:solidFill>
              </a:rPr>
              <a:t>1</a:t>
            </a:r>
            <a:r>
              <a:rPr lang="zh-CN" altLang="en-US" dirty="0">
                <a:solidFill>
                  <a:srgbClr val="7030A0"/>
                </a:solidFill>
              </a:rPr>
              <a:t>, number of favorites</a:t>
            </a:r>
            <a:r>
              <a:rPr lang="en-US" altLang="zh-CN" dirty="0">
                <a:solidFill>
                  <a:srgbClr val="7030A0"/>
                </a:solidFill>
              </a:rPr>
              <a:t>1</a:t>
            </a:r>
            <a:r>
              <a:rPr lang="zh-CN" altLang="en-US" dirty="0">
                <a:solidFill>
                  <a:srgbClr val="7030A0"/>
                </a:solidFill>
              </a:rPr>
              <a:t>, number of comments</a:t>
            </a:r>
            <a:r>
              <a:rPr lang="en-US" altLang="zh-CN" dirty="0">
                <a:solidFill>
                  <a:srgbClr val="7030A0"/>
                </a:solidFill>
              </a:rPr>
              <a:t>4</a:t>
            </a:r>
            <a:r>
              <a:rPr lang="zh-CN" altLang="en-US" dirty="0">
                <a:solidFill>
                  <a:srgbClr val="7030A0"/>
                </a:solidFill>
              </a:rPr>
              <a:t>, number of followers</a:t>
            </a:r>
            <a:r>
              <a:rPr lang="en-US" altLang="zh-CN" dirty="0">
                <a:solidFill>
                  <a:srgbClr val="7030A0"/>
                </a:solidFill>
              </a:rPr>
              <a:t>8</a:t>
            </a:r>
          </a:p>
          <a:p>
            <a:pPr lvl="1" algn="l" rtl="0"/>
            <a:r>
              <a:rPr lang="zh-CN" altLang="en-US" dirty="0">
                <a:solidFill>
                  <a:srgbClr val="C00000"/>
                </a:solidFill>
              </a:rPr>
              <a:t>First test in a small flow pool. If the score is high, proceed to the next large pool.</a:t>
            </a:r>
            <a:endParaRPr lang="en-US" altLang="zh-CN" dirty="0">
              <a:solidFill>
                <a:srgbClr val="C00000"/>
              </a:solidFill>
            </a:endParaRPr>
          </a:p>
          <a:p>
            <a:pPr lvl="1" algn="l" rtl="0"/>
            <a:endParaRPr lang="zh-TW" altLang="en-US" dirty="0"/>
          </a:p>
        </p:txBody>
      </p:sp>
      <p:sp>
        <p:nvSpPr>
          <p:cNvPr id="3" name="標題 2">
            <a:extLst>
              <a:ext uri="{FF2B5EF4-FFF2-40B4-BE49-F238E27FC236}">
                <a16:creationId xmlns:a16="http://schemas.microsoft.com/office/drawing/2014/main" id="{8212730C-282E-4711-8C97-C5F4E464EBC5}"/>
              </a:ext>
            </a:extLst>
          </p:cNvPr>
          <p:cNvSpPr>
            <a:spLocks noGrp="1"/>
          </p:cNvSpPr>
          <p:nvPr>
            <p:ph type="title"/>
          </p:nvPr>
        </p:nvSpPr>
        <p:spPr/>
        <p:txBody>
          <a:bodyPr>
            <a:noAutofit/>
          </a:bodyPr>
          <a:lstStyle/>
          <a:p>
            <a:pPr rtl="0"/>
            <a:r>
              <a:rPr lang="en-US" altLang="zh-TW" sz="2800" dirty="0"/>
              <a:t>One of the key mechanisms in </a:t>
            </a:r>
            <a:r>
              <a:rPr lang="en-US" altLang="zh-TW" sz="2800" dirty="0" err="1"/>
              <a:t>Xiaohongshu's</a:t>
            </a:r>
            <a:r>
              <a:rPr lang="en-US" altLang="zh-TW" sz="2800" dirty="0"/>
              <a:t> recommendation algorithm is whether an article or video will be recommended by the system</a:t>
            </a:r>
            <a:endParaRPr lang="zh-TW" altLang="en-US" sz="2800" dirty="0"/>
          </a:p>
        </p:txBody>
      </p:sp>
      <p:pic>
        <p:nvPicPr>
          <p:cNvPr id="7" name="圖片 6">
            <a:extLst>
              <a:ext uri="{FF2B5EF4-FFF2-40B4-BE49-F238E27FC236}">
                <a16:creationId xmlns:a16="http://schemas.microsoft.com/office/drawing/2014/main" id="{A1B51189-048C-4065-8318-B5F63CD6B29C}"/>
              </a:ext>
            </a:extLst>
          </p:cNvPr>
          <p:cNvPicPr>
            <a:picLocks noChangeAspect="1"/>
          </p:cNvPicPr>
          <p:nvPr/>
        </p:nvPicPr>
        <p:blipFill>
          <a:blip r:embed="rId2"/>
          <a:stretch>
            <a:fillRect/>
          </a:stretch>
        </p:blipFill>
        <p:spPr>
          <a:xfrm>
            <a:off x="79899" y="3417870"/>
            <a:ext cx="9144000" cy="3287730"/>
          </a:xfrm>
          <a:prstGeom prst="rect">
            <a:avLst/>
          </a:prstGeom>
        </p:spPr>
      </p:pic>
      <p:cxnSp>
        <p:nvCxnSpPr>
          <p:cNvPr id="9" name="直線單箭頭接點 8">
            <a:extLst>
              <a:ext uri="{FF2B5EF4-FFF2-40B4-BE49-F238E27FC236}">
                <a16:creationId xmlns:a16="http://schemas.microsoft.com/office/drawing/2014/main" id="{93C16A87-66DA-4979-80FD-B90E8DF80B56}"/>
              </a:ext>
            </a:extLst>
          </p:cNvPr>
          <p:cNvCxnSpPr>
            <a:cxnSpLocks/>
          </p:cNvCxnSpPr>
          <p:nvPr/>
        </p:nvCxnSpPr>
        <p:spPr>
          <a:xfrm>
            <a:off x="1875934" y="2762054"/>
            <a:ext cx="1187777" cy="3393649"/>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10389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1E8DB9B-49D8-4BC5-9B79-2400820A2CED}"/>
              </a:ext>
            </a:extLst>
          </p:cNvPr>
          <p:cNvSpPr>
            <a:spLocks noGrp="1"/>
          </p:cNvSpPr>
          <p:nvPr>
            <p:ph idx="1"/>
          </p:nvPr>
        </p:nvSpPr>
        <p:spPr/>
        <p:txBody>
          <a:bodyPr>
            <a:normAutofit fontScale="92500" lnSpcReduction="10000"/>
          </a:bodyPr>
          <a:lstStyle/>
          <a:p>
            <a:pPr algn="l" rtl="0"/>
            <a:r>
              <a:rPr lang="zh-CN" altLang="en-US" dirty="0"/>
              <a:t>Xiaohongshuhui</a:t>
            </a:r>
            <a:r>
              <a:rPr lang="en-US" altLang="zh-CN" dirty="0"/>
              <a:t>user</a:t>
            </a:r>
            <a:r>
              <a:rPr lang="zh-CN" altLang="en-US" dirty="0"/>
              <a:t>Enter keywords, create a list, and sort by score</a:t>
            </a:r>
            <a:endParaRPr lang="en-US" altLang="zh-CN" dirty="0"/>
          </a:p>
          <a:p>
            <a:pPr algn="l" rtl="0"/>
            <a:r>
              <a:rPr lang="zh-CN" altLang="en-US" dirty="0">
                <a:solidFill>
                  <a:srgbClr val="7030A0"/>
                </a:solidFill>
              </a:rPr>
              <a:t>Factors Affecting Ranking Score</a:t>
            </a:r>
            <a:r>
              <a:rPr lang="en-US" altLang="zh-CN" dirty="0">
                <a:solidFill>
                  <a:srgbClr val="7030A0"/>
                </a:solidFill>
              </a:rPr>
              <a:t>1</a:t>
            </a:r>
            <a:r>
              <a:rPr lang="zh-CN" altLang="en-US" dirty="0">
                <a:solidFill>
                  <a:srgbClr val="7030A0"/>
                </a:solidFill>
              </a:rPr>
              <a:t>:</a:t>
            </a:r>
            <a:endParaRPr lang="en-US" altLang="zh-CN" dirty="0">
              <a:solidFill>
                <a:srgbClr val="7030A0"/>
              </a:solidFill>
            </a:endParaRPr>
          </a:p>
          <a:p>
            <a:pPr lvl="1" algn="l" rtl="0"/>
            <a:r>
              <a:rPr lang="zh-CN" altLang="en-US" sz="3600" dirty="0">
                <a:highlight>
                  <a:srgbClr val="FFFF00"/>
                </a:highlight>
              </a:rPr>
              <a:t>The closer to the keyword</a:t>
            </a:r>
            <a:r>
              <a:rPr lang="zh-CN" altLang="en-US" sz="3600" dirty="0"/>
              <a:t>, the higher the ranking score</a:t>
            </a:r>
            <a:endParaRPr lang="en-US" altLang="zh-CN" sz="3600" dirty="0"/>
          </a:p>
          <a:p>
            <a:pPr algn="l" rtl="0"/>
            <a:r>
              <a:rPr lang="zh-CN" altLang="en-US" dirty="0">
                <a:solidFill>
                  <a:srgbClr val="7030A0"/>
                </a:solidFill>
              </a:rPr>
              <a:t>Factors Affecting Ranking Score</a:t>
            </a:r>
            <a:r>
              <a:rPr lang="en-US" altLang="zh-CN" dirty="0">
                <a:solidFill>
                  <a:srgbClr val="7030A0"/>
                </a:solidFill>
              </a:rPr>
              <a:t>2</a:t>
            </a:r>
            <a:r>
              <a:rPr lang="zh-CN" altLang="en-US" dirty="0">
                <a:solidFill>
                  <a:srgbClr val="7030A0"/>
                </a:solidFill>
              </a:rPr>
              <a:t>:</a:t>
            </a:r>
            <a:endParaRPr lang="en-US" altLang="zh-CN" dirty="0">
              <a:solidFill>
                <a:srgbClr val="7030A0"/>
              </a:solidFill>
            </a:endParaRPr>
          </a:p>
          <a:p>
            <a:pPr lvl="1" algn="l" rtl="0"/>
            <a:r>
              <a:rPr lang="zh-CN" altLang="en-US" sz="3200" dirty="0"/>
              <a:t>Someone discussed in the comments section,</a:t>
            </a:r>
            <a:r>
              <a:rPr lang="zh-CN" altLang="en-US" sz="3200" dirty="0">
                <a:highlight>
                  <a:srgbClr val="FFFF00"/>
                </a:highlight>
              </a:rPr>
              <a:t>The more comments you have, the higher your ranking score will be.</a:t>
            </a:r>
            <a:endParaRPr lang="zh-TW" altLang="en-US" sz="3200" dirty="0">
              <a:highlight>
                <a:srgbClr val="FFFF00"/>
              </a:highlight>
            </a:endParaRPr>
          </a:p>
          <a:p>
            <a:pPr algn="l" rtl="0"/>
            <a:endParaRPr lang="zh-TW" altLang="en-US" dirty="0"/>
          </a:p>
        </p:txBody>
      </p:sp>
      <p:sp>
        <p:nvSpPr>
          <p:cNvPr id="3" name="標題 2">
            <a:extLst>
              <a:ext uri="{FF2B5EF4-FFF2-40B4-BE49-F238E27FC236}">
                <a16:creationId xmlns:a16="http://schemas.microsoft.com/office/drawing/2014/main" id="{896BAF92-7D79-483C-8DD3-E0A320B5A29E}"/>
              </a:ext>
            </a:extLst>
          </p:cNvPr>
          <p:cNvSpPr>
            <a:spLocks noGrp="1"/>
          </p:cNvSpPr>
          <p:nvPr>
            <p:ph type="title"/>
          </p:nvPr>
        </p:nvSpPr>
        <p:spPr/>
        <p:txBody>
          <a:bodyPr>
            <a:noAutofit/>
          </a:bodyPr>
          <a:lstStyle/>
          <a:p>
            <a:pPr rtl="0"/>
            <a:r>
              <a:rPr lang="en-US" altLang="zh-CN" sz="2800" dirty="0"/>
              <a:t>How can I make it easier for users to see my articles or videos when they search for keywords?</a:t>
            </a:r>
            <a:endParaRPr lang="zh-TW" altLang="en-US" sz="2800" dirty="0"/>
          </a:p>
        </p:txBody>
      </p:sp>
    </p:spTree>
    <p:extLst>
      <p:ext uri="{BB962C8B-B14F-4D97-AF65-F5344CB8AC3E}">
        <p14:creationId xmlns:p14="http://schemas.microsoft.com/office/powerpoint/2010/main" val="30953372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1E8DB9B-49D8-4BC5-9B79-2400820A2CED}"/>
              </a:ext>
            </a:extLst>
          </p:cNvPr>
          <p:cNvSpPr>
            <a:spLocks noGrp="1"/>
          </p:cNvSpPr>
          <p:nvPr>
            <p:ph idx="1"/>
          </p:nvPr>
        </p:nvSpPr>
        <p:spPr/>
        <p:txBody>
          <a:bodyPr/>
          <a:lstStyle/>
          <a:p>
            <a:pPr algn="l" rtl="0"/>
            <a:r>
              <a:rPr lang="zh-CN" altLang="en-US" dirty="0">
                <a:solidFill>
                  <a:srgbClr val="7030A0"/>
                </a:solidFill>
              </a:rPr>
              <a:t>Set up your</a:t>
            </a:r>
            <a:r>
              <a:rPr lang="en-US" altLang="zh-CN" dirty="0">
                <a:solidFill>
                  <a:srgbClr val="7030A0"/>
                </a:solidFill>
              </a:rPr>
              <a:t>【</a:t>
            </a:r>
            <a:r>
              <a:rPr lang="zh-CN" altLang="en-US" dirty="0">
                <a:solidFill>
                  <a:srgbClr val="7030A0"/>
                </a:solidFill>
              </a:rPr>
              <a:t>article</a:t>
            </a:r>
            <a:r>
              <a:rPr lang="en-US" altLang="zh-CN" dirty="0">
                <a:solidFill>
                  <a:srgbClr val="7030A0"/>
                </a:solidFill>
              </a:rPr>
              <a:t>/</a:t>
            </a:r>
            <a:r>
              <a:rPr lang="zh-CN" altLang="en-US" dirty="0">
                <a:solidFill>
                  <a:srgbClr val="7030A0"/>
                </a:solidFill>
              </a:rPr>
              <a:t>Film</a:t>
            </a:r>
            <a:r>
              <a:rPr lang="en-US" altLang="zh-CN" dirty="0">
                <a:solidFill>
                  <a:srgbClr val="7030A0"/>
                </a:solidFill>
              </a:rPr>
              <a:t>】</a:t>
            </a:r>
            <a:r>
              <a:rPr lang="zh-CN" altLang="en-US" dirty="0">
                <a:solidFill>
                  <a:srgbClr val="7030A0"/>
                </a:solidFill>
              </a:rPr>
              <a:t>The keywords become very important:</a:t>
            </a:r>
            <a:endParaRPr lang="en-US" altLang="zh-CN" dirty="0">
              <a:solidFill>
                <a:srgbClr val="7030A0"/>
              </a:solidFill>
            </a:endParaRPr>
          </a:p>
          <a:p>
            <a:pPr algn="l" rtl="0"/>
            <a:r>
              <a:rPr lang="zh-CN" altLang="en-US" dirty="0"/>
              <a:t>method</a:t>
            </a:r>
            <a:r>
              <a:rPr lang="en-US" altLang="zh-CN" dirty="0"/>
              <a:t>1</a:t>
            </a:r>
            <a:r>
              <a:rPr lang="zh-CN" altLang="en-US" dirty="0"/>
              <a:t>:use</a:t>
            </a:r>
            <a:r>
              <a:rPr lang="en-US" altLang="zh-CN" dirty="0"/>
              <a:t>【</a:t>
            </a:r>
            <a:r>
              <a:rPr lang="zh-CN" altLang="en-US" dirty="0"/>
              <a:t>Hot Keywords</a:t>
            </a:r>
            <a:r>
              <a:rPr lang="en-US" altLang="zh-CN" dirty="0"/>
              <a:t>】</a:t>
            </a:r>
          </a:p>
          <a:p>
            <a:pPr lvl="1" algn="l" rtl="0"/>
            <a:r>
              <a:rPr lang="zh-CN" altLang="en-US" dirty="0">
                <a:highlight>
                  <a:srgbClr val="FFFF00"/>
                </a:highlight>
              </a:rPr>
              <a:t>that is</a:t>
            </a:r>
            <a:r>
              <a:rPr lang="en-US" altLang="zh-CN" dirty="0">
                <a:highlight>
                  <a:srgbClr val="FFFF00"/>
                </a:highlight>
              </a:rPr>
              <a:t>【</a:t>
            </a:r>
            <a:r>
              <a:rPr lang="zh-CN" altLang="en-US" dirty="0">
                <a:highlight>
                  <a:srgbClr val="FFFF00"/>
                </a:highlight>
              </a:rPr>
              <a:t>Search List</a:t>
            </a:r>
            <a:r>
              <a:rPr lang="en-US" altLang="zh-CN" dirty="0">
                <a:highlight>
                  <a:srgbClr val="FFFF00"/>
                </a:highlight>
              </a:rPr>
              <a:t>】</a:t>
            </a:r>
            <a:r>
              <a:rPr lang="zh-CN" altLang="en-US" dirty="0">
                <a:highlight>
                  <a:srgbClr val="FFFF00"/>
                </a:highlight>
              </a:rPr>
              <a:t>Keywords in</a:t>
            </a:r>
            <a:endParaRPr lang="en-US" altLang="zh-CN" dirty="0">
              <a:highlight>
                <a:srgbClr val="FFFF00"/>
              </a:highlight>
            </a:endParaRPr>
          </a:p>
          <a:p>
            <a:pPr algn="l" rtl="0"/>
            <a:endParaRPr lang="zh-TW" altLang="en-US" dirty="0"/>
          </a:p>
        </p:txBody>
      </p:sp>
      <p:sp>
        <p:nvSpPr>
          <p:cNvPr id="3" name="標題 2">
            <a:extLst>
              <a:ext uri="{FF2B5EF4-FFF2-40B4-BE49-F238E27FC236}">
                <a16:creationId xmlns:a16="http://schemas.microsoft.com/office/drawing/2014/main" id="{896BAF92-7D79-483C-8DD3-E0A320B5A29E}"/>
              </a:ext>
            </a:extLst>
          </p:cNvPr>
          <p:cNvSpPr>
            <a:spLocks noGrp="1"/>
          </p:cNvSpPr>
          <p:nvPr>
            <p:ph type="title"/>
          </p:nvPr>
        </p:nvSpPr>
        <p:spPr/>
        <p:txBody>
          <a:bodyPr>
            <a:noAutofit/>
          </a:bodyPr>
          <a:lstStyle/>
          <a:p>
            <a:pPr rtl="0"/>
            <a:r>
              <a:rPr lang="en-US" altLang="zh-CN" sz="2800" dirty="0"/>
              <a:t>How can I make it easier for users to see my articles or videos when they search for keywords?</a:t>
            </a:r>
            <a:endParaRPr lang="zh-TW" altLang="en-US" sz="2800" dirty="0"/>
          </a:p>
        </p:txBody>
      </p:sp>
      <p:pic>
        <p:nvPicPr>
          <p:cNvPr id="5" name="圖片 4">
            <a:extLst>
              <a:ext uri="{FF2B5EF4-FFF2-40B4-BE49-F238E27FC236}">
                <a16:creationId xmlns:a16="http://schemas.microsoft.com/office/drawing/2014/main" id="{AB3822A4-D66A-470D-9D79-D576DD0218CB}"/>
              </a:ext>
            </a:extLst>
          </p:cNvPr>
          <p:cNvPicPr>
            <a:picLocks noChangeAspect="1"/>
          </p:cNvPicPr>
          <p:nvPr/>
        </p:nvPicPr>
        <p:blipFill>
          <a:blip r:embed="rId2"/>
          <a:stretch>
            <a:fillRect/>
          </a:stretch>
        </p:blipFill>
        <p:spPr>
          <a:xfrm>
            <a:off x="5436415" y="3674882"/>
            <a:ext cx="3530032" cy="3030718"/>
          </a:xfrm>
          <a:prstGeom prst="rect">
            <a:avLst/>
          </a:prstGeom>
        </p:spPr>
      </p:pic>
    </p:spTree>
    <p:extLst>
      <p:ext uri="{BB962C8B-B14F-4D97-AF65-F5344CB8AC3E}">
        <p14:creationId xmlns:p14="http://schemas.microsoft.com/office/powerpoint/2010/main" val="260573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07CFC8E-70A4-4DF6-8A0C-9CA592015F2A}"/>
              </a:ext>
            </a:extLst>
          </p:cNvPr>
          <p:cNvSpPr>
            <a:spLocks noGrp="1"/>
          </p:cNvSpPr>
          <p:nvPr>
            <p:ph idx="1"/>
          </p:nvPr>
        </p:nvSpPr>
        <p:spPr/>
        <p:txBody>
          <a:bodyPr/>
          <a:lstStyle/>
          <a:p>
            <a:pPr algn="l" rtl="0"/>
            <a:endParaRPr lang="zh-TW" altLang="en-US"/>
          </a:p>
        </p:txBody>
      </p:sp>
      <p:sp>
        <p:nvSpPr>
          <p:cNvPr id="3" name="標題 2">
            <a:extLst>
              <a:ext uri="{FF2B5EF4-FFF2-40B4-BE49-F238E27FC236}">
                <a16:creationId xmlns:a16="http://schemas.microsoft.com/office/drawing/2014/main" id="{7A611042-9B9F-415D-A914-AA6F7F000641}"/>
              </a:ext>
            </a:extLst>
          </p:cNvPr>
          <p:cNvSpPr>
            <a:spLocks noGrp="1"/>
          </p:cNvSpPr>
          <p:nvPr>
            <p:ph type="title"/>
          </p:nvPr>
        </p:nvSpPr>
        <p:spPr/>
        <p:txBody>
          <a:bodyPr/>
          <a:lstStyle/>
          <a:p>
            <a:pPr algn="l" rtl="0"/>
            <a:endParaRPr lang="zh-TW" altLang="en-US"/>
          </a:p>
        </p:txBody>
      </p:sp>
      <p:pic>
        <p:nvPicPr>
          <p:cNvPr id="5" name="圖片 4">
            <a:extLst>
              <a:ext uri="{FF2B5EF4-FFF2-40B4-BE49-F238E27FC236}">
                <a16:creationId xmlns:a16="http://schemas.microsoft.com/office/drawing/2014/main" id="{5A94E4AD-AA31-4E3C-AEDE-9BFF3A4BC2C6}"/>
              </a:ext>
            </a:extLst>
          </p:cNvPr>
          <p:cNvPicPr>
            <a:picLocks noChangeAspect="1"/>
          </p:cNvPicPr>
          <p:nvPr/>
        </p:nvPicPr>
        <p:blipFill>
          <a:blip r:embed="rId2"/>
          <a:stretch>
            <a:fillRect/>
          </a:stretch>
        </p:blipFill>
        <p:spPr>
          <a:xfrm>
            <a:off x="0" y="264933"/>
            <a:ext cx="9144000" cy="6328133"/>
          </a:xfrm>
          <a:prstGeom prst="rect">
            <a:avLst/>
          </a:prstGeom>
        </p:spPr>
      </p:pic>
    </p:spTree>
    <p:extLst>
      <p:ext uri="{BB962C8B-B14F-4D97-AF65-F5344CB8AC3E}">
        <p14:creationId xmlns:p14="http://schemas.microsoft.com/office/powerpoint/2010/main" val="3299266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1E8DB9B-49D8-4BC5-9B79-2400820A2CED}"/>
              </a:ext>
            </a:extLst>
          </p:cNvPr>
          <p:cNvSpPr>
            <a:spLocks noGrp="1"/>
          </p:cNvSpPr>
          <p:nvPr>
            <p:ph idx="1"/>
          </p:nvPr>
        </p:nvSpPr>
        <p:spPr/>
        <p:txBody>
          <a:bodyPr/>
          <a:lstStyle/>
          <a:p>
            <a:pPr algn="l" rtl="0"/>
            <a:r>
              <a:rPr lang="zh-CN" altLang="en-US" dirty="0"/>
              <a:t>method</a:t>
            </a:r>
            <a:r>
              <a:rPr lang="en-US" altLang="zh-CN" dirty="0"/>
              <a:t>2</a:t>
            </a:r>
            <a:r>
              <a:rPr lang="zh-CN" altLang="en-US" dirty="0"/>
              <a:t>:use</a:t>
            </a:r>
            <a:r>
              <a:rPr lang="en-US" altLang="zh-CN" dirty="0"/>
              <a:t>【7:3】</a:t>
            </a:r>
            <a:r>
              <a:rPr lang="zh-CN" altLang="en-US" dirty="0"/>
              <a:t>Combination of keywords</a:t>
            </a:r>
            <a:endParaRPr lang="en-US" altLang="zh-CN" dirty="0"/>
          </a:p>
          <a:p>
            <a:pPr lvl="1" algn="l" rtl="0"/>
            <a:r>
              <a:rPr lang="en-US" altLang="zh-CN" dirty="0">
                <a:solidFill>
                  <a:srgbClr val="7030A0"/>
                </a:solidFill>
              </a:rPr>
              <a:t>70%</a:t>
            </a:r>
            <a:r>
              <a:rPr lang="zh-CN" altLang="en-US" dirty="0">
                <a:solidFill>
                  <a:srgbClr val="7030A0"/>
                </a:solidFill>
                <a:highlight>
                  <a:srgbClr val="FFFF00"/>
                </a:highlight>
              </a:rPr>
              <a:t>Long tail word</a:t>
            </a:r>
            <a:r>
              <a:rPr lang="en-US" altLang="zh-CN" dirty="0">
                <a:solidFill>
                  <a:srgbClr val="7030A0"/>
                </a:solidFill>
                <a:highlight>
                  <a:srgbClr val="FFFF00"/>
                </a:highlight>
              </a:rPr>
              <a:t>(</a:t>
            </a:r>
            <a:r>
              <a:rPr lang="zh-CN" altLang="en-US" dirty="0">
                <a:solidFill>
                  <a:srgbClr val="7030A0"/>
                </a:solidFill>
                <a:highlight>
                  <a:srgbClr val="FFFF00"/>
                </a:highlight>
              </a:rPr>
              <a:t>Main keywords</a:t>
            </a:r>
            <a:r>
              <a:rPr lang="en-US" altLang="zh-CN" dirty="0">
                <a:solidFill>
                  <a:srgbClr val="7030A0"/>
                </a:solidFill>
                <a:highlight>
                  <a:srgbClr val="FFFF00"/>
                </a:highlight>
              </a:rPr>
              <a:t>)</a:t>
            </a:r>
            <a:r>
              <a:rPr lang="en-US" altLang="zh-CN" dirty="0">
                <a:solidFill>
                  <a:srgbClr val="7030A0"/>
                </a:solidFill>
              </a:rPr>
              <a:t>+30%</a:t>
            </a:r>
            <a:r>
              <a:rPr lang="zh-CN" altLang="en-US" dirty="0">
                <a:solidFill>
                  <a:srgbClr val="7030A0"/>
                </a:solidFill>
                <a:highlight>
                  <a:srgbClr val="FFFF00"/>
                </a:highlight>
              </a:rPr>
              <a:t>Real-time hot words</a:t>
            </a:r>
            <a:endParaRPr lang="en-US" altLang="zh-CN" dirty="0">
              <a:solidFill>
                <a:srgbClr val="7030A0"/>
              </a:solidFill>
              <a:highlight>
                <a:srgbClr val="FFFF00"/>
              </a:highlight>
            </a:endParaRPr>
          </a:p>
          <a:p>
            <a:pPr lvl="1" algn="l" rtl="0"/>
            <a:r>
              <a:rPr lang="zh-CN" altLang="en-US" dirty="0">
                <a:solidFill>
                  <a:srgbClr val="7030A0"/>
                </a:solidFill>
              </a:rPr>
              <a:t>Keywords: chocolate, Valentine's Day</a:t>
            </a:r>
            <a:endParaRPr lang="en-US" altLang="zh-TW" dirty="0">
              <a:solidFill>
                <a:srgbClr val="7030A0"/>
              </a:solidFill>
            </a:endParaRPr>
          </a:p>
          <a:p>
            <a:pPr lvl="1" algn="l" rtl="0"/>
            <a:r>
              <a:rPr lang="zh-CN" altLang="en-US" dirty="0">
                <a:solidFill>
                  <a:srgbClr val="7030A0"/>
                </a:solidFill>
              </a:rPr>
              <a:t>Keywords: whitening, double</a:t>
            </a:r>
            <a:r>
              <a:rPr lang="en-US" altLang="zh-CN" dirty="0">
                <a:solidFill>
                  <a:srgbClr val="7030A0"/>
                </a:solidFill>
              </a:rPr>
              <a:t>11</a:t>
            </a:r>
            <a:r>
              <a:rPr lang="zh-CN" altLang="en-US" dirty="0">
                <a:solidFill>
                  <a:srgbClr val="7030A0"/>
                </a:solidFill>
              </a:rPr>
              <a:t>Must buy</a:t>
            </a:r>
            <a:endParaRPr lang="en-US" altLang="zh-CN" dirty="0">
              <a:solidFill>
                <a:srgbClr val="7030A0"/>
              </a:solidFill>
            </a:endParaRPr>
          </a:p>
          <a:p>
            <a:pPr lvl="1" algn="l" rtl="0"/>
            <a:endParaRPr lang="zh-TW" altLang="en-US" dirty="0"/>
          </a:p>
        </p:txBody>
      </p:sp>
      <p:sp>
        <p:nvSpPr>
          <p:cNvPr id="3" name="標題 2">
            <a:extLst>
              <a:ext uri="{FF2B5EF4-FFF2-40B4-BE49-F238E27FC236}">
                <a16:creationId xmlns:a16="http://schemas.microsoft.com/office/drawing/2014/main" id="{896BAF92-7D79-483C-8DD3-E0A320B5A29E}"/>
              </a:ext>
            </a:extLst>
          </p:cNvPr>
          <p:cNvSpPr>
            <a:spLocks noGrp="1"/>
          </p:cNvSpPr>
          <p:nvPr>
            <p:ph type="title"/>
          </p:nvPr>
        </p:nvSpPr>
        <p:spPr/>
        <p:txBody>
          <a:bodyPr>
            <a:noAutofit/>
          </a:bodyPr>
          <a:lstStyle/>
          <a:p>
            <a:pPr rtl="0"/>
            <a:r>
              <a:rPr lang="en-US" altLang="zh-CN" sz="2800" dirty="0"/>
              <a:t>How can I make it easier for users to see my articles or videos when they search for keywords?</a:t>
            </a:r>
            <a:endParaRPr lang="zh-TW" altLang="en-US" sz="2800" dirty="0"/>
          </a:p>
        </p:txBody>
      </p:sp>
      <p:pic>
        <p:nvPicPr>
          <p:cNvPr id="6" name="圖片 5">
            <a:extLst>
              <a:ext uri="{FF2B5EF4-FFF2-40B4-BE49-F238E27FC236}">
                <a16:creationId xmlns:a16="http://schemas.microsoft.com/office/drawing/2014/main" id="{E259912A-3410-4636-958D-4D5D48E7A152}"/>
              </a:ext>
            </a:extLst>
          </p:cNvPr>
          <p:cNvPicPr>
            <a:picLocks noChangeAspect="1"/>
          </p:cNvPicPr>
          <p:nvPr/>
        </p:nvPicPr>
        <p:blipFill>
          <a:blip r:embed="rId2"/>
          <a:stretch>
            <a:fillRect/>
          </a:stretch>
        </p:blipFill>
        <p:spPr>
          <a:xfrm>
            <a:off x="0" y="3885803"/>
            <a:ext cx="9144000" cy="3018234"/>
          </a:xfrm>
          <a:prstGeom prst="rect">
            <a:avLst/>
          </a:prstGeom>
        </p:spPr>
      </p:pic>
    </p:spTree>
    <p:extLst>
      <p:ext uri="{BB962C8B-B14F-4D97-AF65-F5344CB8AC3E}">
        <p14:creationId xmlns:p14="http://schemas.microsoft.com/office/powerpoint/2010/main" val="27327064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1E8DB9B-49D8-4BC5-9B79-2400820A2CED}"/>
              </a:ext>
            </a:extLst>
          </p:cNvPr>
          <p:cNvSpPr>
            <a:spLocks noGrp="1"/>
          </p:cNvSpPr>
          <p:nvPr>
            <p:ph idx="1"/>
          </p:nvPr>
        </p:nvSpPr>
        <p:spPr/>
        <p:txBody>
          <a:bodyPr/>
          <a:lstStyle/>
          <a:p>
            <a:pPr algn="l" rtl="0"/>
            <a:r>
              <a:rPr lang="zh-CN" altLang="en-US" dirty="0"/>
              <a:t>method</a:t>
            </a:r>
            <a:r>
              <a:rPr lang="en-US" altLang="zh-CN" dirty="0"/>
              <a:t>3</a:t>
            </a:r>
            <a:r>
              <a:rPr lang="zh-CN" altLang="en-US" dirty="0"/>
              <a:t>：Add keywords to the first picture</a:t>
            </a:r>
            <a:endParaRPr lang="en-US" altLang="zh-CN" dirty="0"/>
          </a:p>
          <a:p>
            <a:pPr lvl="1" algn="l" rtl="0"/>
            <a:r>
              <a:rPr lang="zh-CN" altLang="en-US" dirty="0">
                <a:solidFill>
                  <a:srgbClr val="7030A0"/>
                </a:solidFill>
              </a:rPr>
              <a:t>exist</a:t>
            </a:r>
            <a:r>
              <a:rPr lang="zh-CN" altLang="en-US" dirty="0">
                <a:solidFill>
                  <a:srgbClr val="7030A0"/>
                </a:solidFill>
                <a:highlight>
                  <a:srgbClr val="FFFF00"/>
                </a:highlight>
              </a:rPr>
              <a:t>Home page header image</a:t>
            </a:r>
            <a:r>
              <a:rPr lang="zh-CN" altLang="en-US" dirty="0">
                <a:solidFill>
                  <a:srgbClr val="7030A0"/>
                </a:solidFill>
              </a:rPr>
              <a:t>,above</a:t>
            </a:r>
            <a:r>
              <a:rPr lang="zh-CN" altLang="en-US" dirty="0">
                <a:solidFill>
                  <a:srgbClr val="7030A0"/>
                </a:solidFill>
                <a:highlight>
                  <a:srgbClr val="FFFF00"/>
                </a:highlight>
              </a:rPr>
              <a:t>Plus</a:t>
            </a:r>
            <a:r>
              <a:rPr lang="en-US" altLang="zh-CN" dirty="0">
                <a:solidFill>
                  <a:srgbClr val="7030A0"/>
                </a:solidFill>
                <a:highlight>
                  <a:srgbClr val="FFFF00"/>
                </a:highlight>
              </a:rPr>
              <a:t>Slogan</a:t>
            </a:r>
            <a:r>
              <a:rPr lang="zh-CN" altLang="en-US" dirty="0">
                <a:solidFill>
                  <a:srgbClr val="7030A0"/>
                </a:solidFill>
                <a:highlight>
                  <a:srgbClr val="FFFF00"/>
                </a:highlight>
              </a:rPr>
              <a:t>(Keywords)</a:t>
            </a:r>
            <a:endParaRPr lang="en-US" altLang="zh-CN" dirty="0">
              <a:solidFill>
                <a:srgbClr val="7030A0"/>
              </a:solidFill>
              <a:highlight>
                <a:srgbClr val="FFFF00"/>
              </a:highlight>
            </a:endParaRPr>
          </a:p>
          <a:p>
            <a:pPr lvl="1" algn="l" rtl="0"/>
            <a:r>
              <a:rPr lang="zh-CN" altLang="en-US" dirty="0"/>
              <a:t>Can increase the chance of being recommended by system traffic</a:t>
            </a:r>
            <a:endParaRPr lang="en-US" altLang="zh-CN" dirty="0"/>
          </a:p>
          <a:p>
            <a:pPr lvl="1" algn="l" rtl="0"/>
            <a:endParaRPr lang="zh-TW" altLang="en-US" dirty="0"/>
          </a:p>
        </p:txBody>
      </p:sp>
      <p:sp>
        <p:nvSpPr>
          <p:cNvPr id="3" name="標題 2">
            <a:extLst>
              <a:ext uri="{FF2B5EF4-FFF2-40B4-BE49-F238E27FC236}">
                <a16:creationId xmlns:a16="http://schemas.microsoft.com/office/drawing/2014/main" id="{896BAF92-7D79-483C-8DD3-E0A320B5A29E}"/>
              </a:ext>
            </a:extLst>
          </p:cNvPr>
          <p:cNvSpPr>
            <a:spLocks noGrp="1"/>
          </p:cNvSpPr>
          <p:nvPr>
            <p:ph type="title"/>
          </p:nvPr>
        </p:nvSpPr>
        <p:spPr/>
        <p:txBody>
          <a:bodyPr>
            <a:noAutofit/>
          </a:bodyPr>
          <a:lstStyle/>
          <a:p>
            <a:pPr rtl="0"/>
            <a:r>
              <a:rPr lang="en-US" altLang="zh-CN" sz="2800" dirty="0"/>
              <a:t>How can I make it easier for users to see my articles or videos when they search for keywords?</a:t>
            </a:r>
            <a:endParaRPr lang="zh-TW" altLang="en-US" sz="2800" dirty="0"/>
          </a:p>
        </p:txBody>
      </p:sp>
      <p:pic>
        <p:nvPicPr>
          <p:cNvPr id="5" name="圖片 4">
            <a:extLst>
              <a:ext uri="{FF2B5EF4-FFF2-40B4-BE49-F238E27FC236}">
                <a16:creationId xmlns:a16="http://schemas.microsoft.com/office/drawing/2014/main" id="{3FE1DED3-244D-41C8-AF9D-3EE9D9C320ED}"/>
              </a:ext>
            </a:extLst>
          </p:cNvPr>
          <p:cNvPicPr>
            <a:picLocks noChangeAspect="1"/>
          </p:cNvPicPr>
          <p:nvPr/>
        </p:nvPicPr>
        <p:blipFill>
          <a:blip r:embed="rId2"/>
          <a:stretch>
            <a:fillRect/>
          </a:stretch>
        </p:blipFill>
        <p:spPr>
          <a:xfrm>
            <a:off x="275208" y="3561582"/>
            <a:ext cx="8142857" cy="2657143"/>
          </a:xfrm>
          <a:prstGeom prst="rect">
            <a:avLst/>
          </a:prstGeom>
        </p:spPr>
      </p:pic>
    </p:spTree>
    <p:extLst>
      <p:ext uri="{BB962C8B-B14F-4D97-AF65-F5344CB8AC3E}">
        <p14:creationId xmlns:p14="http://schemas.microsoft.com/office/powerpoint/2010/main" val="1618293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1E8DB9B-49D8-4BC5-9B79-2400820A2CED}"/>
              </a:ext>
            </a:extLst>
          </p:cNvPr>
          <p:cNvSpPr>
            <a:spLocks noGrp="1"/>
          </p:cNvSpPr>
          <p:nvPr>
            <p:ph idx="1"/>
          </p:nvPr>
        </p:nvSpPr>
        <p:spPr/>
        <p:txBody>
          <a:bodyPr/>
          <a:lstStyle/>
          <a:p>
            <a:pPr algn="l" rtl="0"/>
            <a:r>
              <a:rPr lang="zh-CN" altLang="en-US" dirty="0"/>
              <a:t>method</a:t>
            </a:r>
            <a:r>
              <a:rPr lang="en-US" altLang="zh-CN" dirty="0"/>
              <a:t>2</a:t>
            </a:r>
            <a:r>
              <a:rPr lang="zh-CN" altLang="en-US" dirty="0"/>
              <a:t>:use</a:t>
            </a:r>
            <a:r>
              <a:rPr lang="en-US" altLang="zh-CN" dirty="0"/>
              <a:t>【7:3】</a:t>
            </a:r>
            <a:r>
              <a:rPr lang="zh-CN" altLang="en-US" dirty="0"/>
              <a:t>Combination of keywords</a:t>
            </a:r>
            <a:endParaRPr lang="en-US" altLang="zh-CN" dirty="0"/>
          </a:p>
          <a:p>
            <a:pPr lvl="1" algn="l" rtl="0"/>
            <a:r>
              <a:rPr lang="en-US" altLang="zh-CN" dirty="0">
                <a:solidFill>
                  <a:srgbClr val="7030A0"/>
                </a:solidFill>
              </a:rPr>
              <a:t>70%</a:t>
            </a:r>
            <a:r>
              <a:rPr lang="zh-CN" altLang="en-US" dirty="0">
                <a:solidFill>
                  <a:srgbClr val="7030A0"/>
                </a:solidFill>
                <a:highlight>
                  <a:srgbClr val="FFFF00"/>
                </a:highlight>
              </a:rPr>
              <a:t>Long tail word</a:t>
            </a:r>
            <a:r>
              <a:rPr lang="en-US" altLang="zh-CN" dirty="0">
                <a:solidFill>
                  <a:srgbClr val="7030A0"/>
                </a:solidFill>
                <a:highlight>
                  <a:srgbClr val="FFFF00"/>
                </a:highlight>
              </a:rPr>
              <a:t>(</a:t>
            </a:r>
            <a:r>
              <a:rPr lang="zh-CN" altLang="en-US" dirty="0">
                <a:solidFill>
                  <a:srgbClr val="7030A0"/>
                </a:solidFill>
                <a:highlight>
                  <a:srgbClr val="FFFF00"/>
                </a:highlight>
              </a:rPr>
              <a:t>Main keywords</a:t>
            </a:r>
            <a:r>
              <a:rPr lang="en-US" altLang="zh-CN" dirty="0">
                <a:solidFill>
                  <a:srgbClr val="7030A0"/>
                </a:solidFill>
                <a:highlight>
                  <a:srgbClr val="FFFF00"/>
                </a:highlight>
              </a:rPr>
              <a:t>)</a:t>
            </a:r>
            <a:r>
              <a:rPr lang="en-US" altLang="zh-CN" dirty="0">
                <a:solidFill>
                  <a:srgbClr val="7030A0"/>
                </a:solidFill>
              </a:rPr>
              <a:t>+30%</a:t>
            </a:r>
            <a:r>
              <a:rPr lang="zh-CN" altLang="en-US" dirty="0">
                <a:solidFill>
                  <a:srgbClr val="7030A0"/>
                </a:solidFill>
                <a:highlight>
                  <a:srgbClr val="FFFF00"/>
                </a:highlight>
              </a:rPr>
              <a:t>Real-time hot words</a:t>
            </a:r>
            <a:endParaRPr lang="en-US" altLang="zh-CN" dirty="0">
              <a:solidFill>
                <a:srgbClr val="7030A0"/>
              </a:solidFill>
              <a:highlight>
                <a:srgbClr val="FFFF00"/>
              </a:highlight>
            </a:endParaRPr>
          </a:p>
          <a:p>
            <a:pPr lvl="1" algn="l" rtl="0"/>
            <a:r>
              <a:rPr lang="zh-CN" altLang="en-US" dirty="0">
                <a:solidFill>
                  <a:srgbClr val="7030A0"/>
                </a:solidFill>
              </a:rPr>
              <a:t>Keywords: chocolate, Valentine's Day</a:t>
            </a:r>
            <a:endParaRPr lang="en-US" altLang="zh-TW" dirty="0">
              <a:solidFill>
                <a:srgbClr val="7030A0"/>
              </a:solidFill>
            </a:endParaRPr>
          </a:p>
          <a:p>
            <a:pPr lvl="1" algn="l" rtl="0"/>
            <a:r>
              <a:rPr lang="zh-CN" altLang="en-US" dirty="0">
                <a:solidFill>
                  <a:srgbClr val="7030A0"/>
                </a:solidFill>
              </a:rPr>
              <a:t>Keywords: whitening, double</a:t>
            </a:r>
            <a:r>
              <a:rPr lang="en-US" altLang="zh-CN" dirty="0">
                <a:solidFill>
                  <a:srgbClr val="7030A0"/>
                </a:solidFill>
              </a:rPr>
              <a:t>11</a:t>
            </a:r>
            <a:r>
              <a:rPr lang="zh-CN" altLang="en-US" dirty="0">
                <a:solidFill>
                  <a:srgbClr val="7030A0"/>
                </a:solidFill>
              </a:rPr>
              <a:t>Must buy</a:t>
            </a:r>
            <a:endParaRPr lang="en-US" altLang="zh-CN" dirty="0">
              <a:solidFill>
                <a:srgbClr val="7030A0"/>
              </a:solidFill>
            </a:endParaRPr>
          </a:p>
          <a:p>
            <a:pPr lvl="1" algn="l" rtl="0"/>
            <a:endParaRPr lang="zh-TW" altLang="en-US" dirty="0"/>
          </a:p>
        </p:txBody>
      </p:sp>
      <p:sp>
        <p:nvSpPr>
          <p:cNvPr id="3" name="標題 2">
            <a:extLst>
              <a:ext uri="{FF2B5EF4-FFF2-40B4-BE49-F238E27FC236}">
                <a16:creationId xmlns:a16="http://schemas.microsoft.com/office/drawing/2014/main" id="{896BAF92-7D79-483C-8DD3-E0A320B5A29E}"/>
              </a:ext>
            </a:extLst>
          </p:cNvPr>
          <p:cNvSpPr>
            <a:spLocks noGrp="1"/>
          </p:cNvSpPr>
          <p:nvPr>
            <p:ph type="title"/>
          </p:nvPr>
        </p:nvSpPr>
        <p:spPr/>
        <p:txBody>
          <a:bodyPr>
            <a:noAutofit/>
          </a:bodyPr>
          <a:lstStyle/>
          <a:p>
            <a:pPr rtl="0"/>
            <a:r>
              <a:rPr lang="en-US" altLang="zh-CN" sz="2800" dirty="0"/>
              <a:t>How can I make it easier for users to see my articles or videos when they search for keywords?</a:t>
            </a:r>
            <a:endParaRPr lang="zh-TW" altLang="en-US" sz="2800" dirty="0"/>
          </a:p>
        </p:txBody>
      </p:sp>
      <p:pic>
        <p:nvPicPr>
          <p:cNvPr id="8" name="圖片 7">
            <a:extLst>
              <a:ext uri="{FF2B5EF4-FFF2-40B4-BE49-F238E27FC236}">
                <a16:creationId xmlns:a16="http://schemas.microsoft.com/office/drawing/2014/main" id="{684D90BF-17E7-4B85-B310-565A05F33C2E}"/>
              </a:ext>
            </a:extLst>
          </p:cNvPr>
          <p:cNvPicPr>
            <a:picLocks noChangeAspect="1"/>
          </p:cNvPicPr>
          <p:nvPr/>
        </p:nvPicPr>
        <p:blipFill>
          <a:blip r:embed="rId2"/>
          <a:stretch>
            <a:fillRect/>
          </a:stretch>
        </p:blipFill>
        <p:spPr>
          <a:xfrm>
            <a:off x="275208" y="3929228"/>
            <a:ext cx="8142857" cy="2657143"/>
          </a:xfrm>
          <a:prstGeom prst="rect">
            <a:avLst/>
          </a:prstGeom>
        </p:spPr>
      </p:pic>
    </p:spTree>
    <p:extLst>
      <p:ext uri="{BB962C8B-B14F-4D97-AF65-F5344CB8AC3E}">
        <p14:creationId xmlns:p14="http://schemas.microsoft.com/office/powerpoint/2010/main" val="2428262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lgn="l" rtl="0"/>
            <a:r>
              <a:rPr sz="5400" b="1" dirty="0">
                <a:solidFill>
                  <a:srgbClr val="7030A0"/>
                </a:solidFill>
              </a:rPr>
              <a:t>Perfect Diary</a:t>
            </a:r>
            <a:r>
              <a:rPr sz="5400" dirty="0">
                <a:solidFill>
                  <a:srgbClr val="7030A0"/>
                </a:solidFill>
              </a:rPr>
              <a:t>:</a:t>
            </a:r>
            <a:endParaRPr lang="en-US" sz="5400" dirty="0">
              <a:solidFill>
                <a:srgbClr val="7030A0"/>
              </a:solidFill>
            </a:endParaRPr>
          </a:p>
          <a:p>
            <a:pPr lvl="1" algn="l" rtl="0"/>
            <a:r>
              <a:rPr lang="zh-TW" altLang="en-US" sz="4000" b="1" dirty="0"/>
              <a:t>platform</a:t>
            </a:r>
            <a:r>
              <a:rPr lang="zh-TW" altLang="en-US" sz="4000" dirty="0"/>
              <a:t>:</a:t>
            </a:r>
            <a:r>
              <a:rPr lang="zh-TW" altLang="en-US" sz="4000" dirty="0">
                <a:highlight>
                  <a:srgbClr val="FFFF00"/>
                </a:highlight>
              </a:rPr>
              <a:t>WeChat, Weibo, Xiaohongshu</a:t>
            </a:r>
            <a:r>
              <a:rPr lang="zh-TW" altLang="en-US" sz="4000" dirty="0"/>
              <a:t>
</a:t>
            </a:r>
            <a:r>
              <a:rPr lang="zh-TW" altLang="en-US" sz="4000" b="1" dirty="0"/>
              <a:t>Strategy</a:t>
            </a:r>
            <a:r>
              <a:rPr lang="zh-TW" altLang="en-US" sz="4000" dirty="0"/>
              <a:t>: Perfect Diary Utilization</a:t>
            </a:r>
            <a:r>
              <a:rPr lang="en-US" altLang="zh-TW" sz="4000" dirty="0"/>
              <a:t>KOL</a:t>
            </a:r>
            <a:r>
              <a:rPr lang="zh-TW" altLang="en-US" sz="4000" dirty="0"/>
              <a:t>Through social media promotion with influencers and precise content marketing and social e-commerce activities, it has quickly become a leading beauty brand in the Chinese market.
</a:t>
            </a:r>
            <a:r>
              <a:rPr lang="zh-TW" altLang="en-US" sz="4000" b="1" dirty="0"/>
              <a:t>result</a:t>
            </a:r>
            <a:r>
              <a:rPr lang="zh-TW" altLang="en-US" sz="4000" dirty="0"/>
              <a:t>：The brand quickly attracted a large number of young consumers and successfully achieved multi-channel sales.</a:t>
            </a:r>
            <a:endParaRPr sz="4000" dirty="0"/>
          </a:p>
        </p:txBody>
      </p:sp>
      <p:sp>
        <p:nvSpPr>
          <p:cNvPr id="2" name="Title 1"/>
          <p:cNvSpPr>
            <a:spLocks noGrp="1"/>
          </p:cNvSpPr>
          <p:nvPr>
            <p:ph type="title"/>
          </p:nvPr>
        </p:nvSpPr>
        <p:spPr/>
        <p:txBody>
          <a:bodyPr>
            <a:normAutofit fontScale="90000"/>
          </a:bodyPr>
          <a:lstStyle/>
          <a:p>
            <a:pPr algn="l" rtl="0"/>
            <a:r>
              <a:rPr lang="en-US" altLang="zh-CN" dirty="0"/>
              <a:t>O</a:t>
            </a:r>
            <a:r>
              <a:rPr lang="zh-CN" altLang="en-US" dirty="0"/>
              <a:t>ther </a:t>
            </a:r>
            <a:r>
              <a:rPr dirty="0"/>
              <a:t>Successful Case Analysis</a:t>
            </a:r>
          </a:p>
        </p:txBody>
      </p:sp>
    </p:spTree>
    <p:extLst>
      <p:ext uri="{BB962C8B-B14F-4D97-AF65-F5344CB8AC3E}">
        <p14:creationId xmlns:p14="http://schemas.microsoft.com/office/powerpoint/2010/main" val="1955992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pPr algn="l" rtl="0"/>
            <a:r>
              <a:rPr dirty="0"/>
              <a:t>Early stage:</a:t>
            </a:r>
            <a:endParaRPr lang="en-US" dirty="0"/>
          </a:p>
          <a:p>
            <a:pPr lvl="1" algn="l" rtl="0"/>
            <a:r>
              <a:rPr dirty="0"/>
              <a:t>The prototype of social commerce appeared in the early development of social media, when consumers began to use the platform to make product recommendations and reviews.</a:t>
            </a:r>
          </a:p>
          <a:p>
            <a:pPr algn="l" rtl="0"/>
            <a:r>
              <a:rPr dirty="0"/>
              <a:t>Social media platforms integrate shopping functions:</a:t>
            </a:r>
            <a:endParaRPr lang="en-US" dirty="0"/>
          </a:p>
          <a:p>
            <a:pPr lvl="1" algn="l" rtl="0"/>
            <a:r>
              <a:rPr dirty="0"/>
              <a:t>With the evolution of social media, platforms have gradually integrated shopping functions, such as Facebook's Marketplace and Instagram's shopping tags.</a:t>
            </a:r>
          </a:p>
          <a:p>
            <a:pPr algn="l" rtl="0"/>
            <a:r>
              <a:rPr dirty="0"/>
              <a:t>The rise of live streaming sales:</a:t>
            </a:r>
            <a:endParaRPr lang="en-US" dirty="0"/>
          </a:p>
          <a:p>
            <a:pPr lvl="1" algn="l" rtl="0"/>
            <a:r>
              <a:rPr dirty="0"/>
              <a:t>Especially in China, live streaming has become an important form of social commerce, where influencers (such as internet celebrities and KOLs) can promote and sell products through real-time interaction.</a:t>
            </a:r>
          </a:p>
          <a:p>
            <a:pPr algn="l" rtl="0"/>
            <a:r>
              <a:rPr dirty="0"/>
              <a:t>Globalization and Diversification:</a:t>
            </a:r>
            <a:endParaRPr lang="en-US" dirty="0"/>
          </a:p>
          <a:p>
            <a:pPr lvl="1" algn="l" rtl="0"/>
            <a:r>
              <a:rPr dirty="0"/>
              <a:t>Social commerce has become a global trend that is not limited to traditional e-commerce platforms, but also includes commercial applications of instant messaging tools such as WhatsApp and WeChat.</a:t>
            </a:r>
          </a:p>
        </p:txBody>
      </p:sp>
      <p:sp>
        <p:nvSpPr>
          <p:cNvPr id="2" name="Title 1"/>
          <p:cNvSpPr>
            <a:spLocks noGrp="1"/>
          </p:cNvSpPr>
          <p:nvPr>
            <p:ph type="title"/>
          </p:nvPr>
        </p:nvSpPr>
        <p:spPr/>
        <p:txBody>
          <a:bodyPr>
            <a:normAutofit fontScale="90000"/>
          </a:bodyPr>
          <a:lstStyle/>
          <a:p>
            <a:pPr rtl="0"/>
            <a:r>
              <a:rPr dirty="0"/>
              <a:t>The Development of Social Commerce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algn="l" rtl="0"/>
            <a:r>
              <a:rPr sz="4800" b="1" dirty="0"/>
              <a:t>Glossier</a:t>
            </a:r>
            <a:r>
              <a:rPr sz="4800" dirty="0"/>
              <a:t>:</a:t>
            </a:r>
            <a:endParaRPr lang="en-US" sz="4800" dirty="0"/>
          </a:p>
          <a:p>
            <a:pPr lvl="1" algn="l" rtl="0"/>
            <a:r>
              <a:rPr sz="3600" b="1" dirty="0"/>
              <a:t>platform</a:t>
            </a:r>
            <a:r>
              <a:rPr sz="3600" dirty="0"/>
              <a:t>:</a:t>
            </a:r>
            <a:r>
              <a:rPr sz="3600" dirty="0">
                <a:highlight>
                  <a:srgbClr val="FFFF00"/>
                </a:highlight>
              </a:rPr>
              <a:t>Instagram</a:t>
            </a:r>
            <a:r>
              <a:rPr sz="3600" dirty="0"/>
              <a:t>
</a:t>
            </a:r>
            <a:r>
              <a:rPr sz="3600" b="1" dirty="0"/>
              <a:t>Strategy</a:t>
            </a:r>
            <a:r>
              <a:rPr sz="3600" dirty="0"/>
              <a:t>：Glossier has successfully built a cosmetics brand popular among young women by emphasizing real consumer experience through user-generated content (UGC) and collaboration with influencers.
</a:t>
            </a:r>
            <a:r>
              <a:rPr sz="3600" b="1" dirty="0"/>
              <a:t>result</a:t>
            </a:r>
            <a:r>
              <a:rPr sz="3600" dirty="0"/>
              <a:t>：Glossier’s brand value has increased rapidly, becoming one of the successful examples of social commerce.</a:t>
            </a:r>
          </a:p>
        </p:txBody>
      </p:sp>
      <p:sp>
        <p:nvSpPr>
          <p:cNvPr id="2" name="Title 1"/>
          <p:cNvSpPr>
            <a:spLocks noGrp="1"/>
          </p:cNvSpPr>
          <p:nvPr>
            <p:ph type="title"/>
          </p:nvPr>
        </p:nvSpPr>
        <p:spPr/>
        <p:txBody>
          <a:bodyPr>
            <a:normAutofit fontScale="90000"/>
          </a:bodyPr>
          <a:lstStyle/>
          <a:p>
            <a:pPr algn="l" rtl="0"/>
            <a:r>
              <a:rPr lang="en-US" altLang="zh-CN" dirty="0"/>
              <a:t>O</a:t>
            </a:r>
            <a:r>
              <a:rPr lang="zh-CN" altLang="en-US" dirty="0"/>
              <a:t>ther </a:t>
            </a:r>
            <a:r>
              <a:rPr dirty="0"/>
              <a:t>Successful Case Analysis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8161595-9FC3-47F9-88E8-F3596BB72465}"/>
              </a:ext>
            </a:extLst>
          </p:cNvPr>
          <p:cNvSpPr>
            <a:spLocks noGrp="1"/>
          </p:cNvSpPr>
          <p:nvPr>
            <p:ph type="subTitle" idx="1"/>
          </p:nvPr>
        </p:nvSpPr>
        <p:spPr>
          <a:xfrm>
            <a:off x="337351" y="1460701"/>
            <a:ext cx="8495931" cy="3516651"/>
          </a:xfrm>
        </p:spPr>
        <p:txBody>
          <a:bodyPr>
            <a:normAutofit fontScale="85000" lnSpcReduction="20000"/>
          </a:bodyPr>
          <a:lstStyle/>
          <a:p>
            <a:pPr rtl="0"/>
            <a:r>
              <a:rPr lang="en-US" altLang="zh-CN" dirty="0"/>
              <a:t>5. Which social media platforms integrate both social interaction and online shopping features?</a:t>
            </a:r>
            <a:endParaRPr lang="zh-TW" altLang="en-US" dirty="0"/>
          </a:p>
        </p:txBody>
      </p:sp>
    </p:spTree>
    <p:extLst>
      <p:ext uri="{BB962C8B-B14F-4D97-AF65-F5344CB8AC3E}">
        <p14:creationId xmlns:p14="http://schemas.microsoft.com/office/powerpoint/2010/main" val="17330075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C4642-9FA2-4D1F-AD9D-954BA65FB25A}"/>
              </a:ext>
            </a:extLst>
          </p:cNvPr>
          <p:cNvSpPr>
            <a:spLocks noGrp="1"/>
          </p:cNvSpPr>
          <p:nvPr>
            <p:ph idx="1"/>
          </p:nvPr>
        </p:nvSpPr>
        <p:spPr/>
        <p:txBody>
          <a:bodyPr>
            <a:normAutofit fontScale="77500" lnSpcReduction="20000"/>
          </a:bodyPr>
          <a:lstStyle/>
          <a:p>
            <a:pPr algn="l" rtl="0"/>
            <a:r>
              <a:rPr lang="en-US" altLang="zh-TW" dirty="0">
                <a:solidFill>
                  <a:srgbClr val="7030A0"/>
                </a:solidFill>
              </a:rPr>
              <a:t>Instagram</a:t>
            </a:r>
            <a:r>
              <a:rPr lang="zh-TW" altLang="en-US" dirty="0">
                <a:solidFill>
                  <a:srgbClr val="7030A0"/>
                </a:solidFill>
              </a:rPr>
              <a:t>:</a:t>
            </a:r>
            <a:endParaRPr lang="en-US" altLang="zh-TW" dirty="0">
              <a:solidFill>
                <a:srgbClr val="7030A0"/>
              </a:solidFill>
            </a:endParaRPr>
          </a:p>
          <a:p>
            <a:pPr lvl="1" algn="l" rtl="0"/>
            <a:r>
              <a:rPr lang="en-US" altLang="zh-TW" dirty="0"/>
              <a:t>Instagram</a:t>
            </a:r>
            <a:r>
              <a:rPr lang="zh-TW" altLang="en-US" dirty="0"/>
              <a:t>Provides rich social interaction features, including photo and video sharing,</a:t>
            </a:r>
            <a:r>
              <a:rPr lang="en-US" altLang="zh-TW" dirty="0"/>
              <a:t>Instagram Stories</a:t>
            </a:r>
            <a:r>
              <a:rPr lang="zh-TW" altLang="en-US" dirty="0"/>
              <a:t>,</a:t>
            </a:r>
            <a:r>
              <a:rPr lang="en-US" altLang="zh-TW" dirty="0"/>
              <a:t>Reels</a:t>
            </a:r>
            <a:r>
              <a:rPr lang="zh-TW" altLang="en-US" dirty="0"/>
              <a:t>wait.</a:t>
            </a:r>
          </a:p>
          <a:p>
            <a:pPr lvl="1" algn="l" rtl="0"/>
            <a:r>
              <a:rPr lang="zh-TW" altLang="en-US" dirty="0"/>
              <a:t>That</a:t>
            </a:r>
            <a:r>
              <a:rPr lang="zh-TW" altLang="en-US" dirty="0">
                <a:solidFill>
                  <a:srgbClr val="C00000"/>
                </a:solidFill>
              </a:rPr>
              <a:t>Shopping function (</a:t>
            </a:r>
            <a:r>
              <a:rPr lang="en-US" altLang="zh-TW" dirty="0">
                <a:solidFill>
                  <a:srgbClr val="C00000"/>
                </a:solidFill>
              </a:rPr>
              <a:t>Instagram Shopping</a:t>
            </a:r>
            <a:r>
              <a:rPr lang="zh-TW" altLang="en-US" dirty="0">
                <a:solidFill>
                  <a:srgbClr val="C00000"/>
                </a:solidFill>
              </a:rPr>
              <a:t>) Allow merchants</a:t>
            </a:r>
            <a:r>
              <a:rPr lang="zh-TW" altLang="en-US" dirty="0">
                <a:solidFill>
                  <a:srgbClr val="C00000"/>
                </a:solidFill>
                <a:highlight>
                  <a:srgbClr val="FFFF00"/>
                </a:highlight>
              </a:rPr>
              <a:t>Tag products in posts and stories</a:t>
            </a:r>
            <a:r>
              <a:rPr lang="zh-TW" altLang="en-US" dirty="0"/>
              <a:t>, and directly through the shopping tab</a:t>
            </a:r>
            <a:r>
              <a:rPr lang="zh-TW" altLang="en-US" dirty="0">
                <a:solidFill>
                  <a:srgbClr val="C00000"/>
                </a:solidFill>
                <a:highlight>
                  <a:srgbClr val="FFFF00"/>
                </a:highlight>
              </a:rPr>
              <a:t>Link to shopping page</a:t>
            </a:r>
            <a:r>
              <a:rPr lang="zh-TW" altLang="en-US" dirty="0"/>
              <a:t>, users can purchase products directly on the platform.</a:t>
            </a:r>
          </a:p>
          <a:p>
            <a:pPr algn="l" rtl="0"/>
            <a:r>
              <a:rPr lang="en-US" altLang="zh-TW" dirty="0">
                <a:solidFill>
                  <a:srgbClr val="7030A0"/>
                </a:solidFill>
              </a:rPr>
              <a:t>Facebook</a:t>
            </a:r>
            <a:r>
              <a:rPr lang="zh-TW" altLang="en-US" dirty="0">
                <a:solidFill>
                  <a:srgbClr val="7030A0"/>
                </a:solidFill>
              </a:rPr>
              <a:t>:</a:t>
            </a:r>
            <a:endParaRPr lang="en-US" altLang="zh-TW" dirty="0">
              <a:solidFill>
                <a:srgbClr val="7030A0"/>
              </a:solidFill>
            </a:endParaRPr>
          </a:p>
          <a:p>
            <a:pPr lvl="1" algn="l" rtl="0"/>
            <a:r>
              <a:rPr lang="en-US" altLang="zh-TW" dirty="0"/>
              <a:t>Facebook</a:t>
            </a:r>
            <a:r>
              <a:rPr lang="zh-TW" altLang="en-US" dirty="0"/>
              <a:t>It provides a variety of social interaction functions such as communities, personal dynamics, and live broadcasts.</a:t>
            </a:r>
            <a:endParaRPr lang="en-US" altLang="zh-TW" dirty="0"/>
          </a:p>
          <a:p>
            <a:pPr lvl="1" algn="l" rtl="0"/>
            <a:r>
              <a:rPr lang="en-US" altLang="zh-TW" dirty="0"/>
              <a:t>Facebook Marketplace</a:t>
            </a:r>
            <a:r>
              <a:rPr lang="zh-TW" altLang="en-US" dirty="0"/>
              <a:t>and</a:t>
            </a:r>
            <a:r>
              <a:rPr lang="en-US" altLang="zh-TW" dirty="0"/>
              <a:t>Facebook Shops</a:t>
            </a:r>
            <a:r>
              <a:rPr lang="zh-TW" altLang="en-US" dirty="0"/>
              <a:t>Allowing businesses and individuals to</a:t>
            </a:r>
            <a:r>
              <a:rPr lang="zh-TW" altLang="en-US" dirty="0">
                <a:solidFill>
                  <a:srgbClr val="C00000"/>
                </a:solidFill>
                <a:highlight>
                  <a:srgbClr val="FFFF00"/>
                </a:highlight>
              </a:rPr>
              <a:t>Display and sell products on the platform</a:t>
            </a:r>
            <a:r>
              <a:rPr lang="zh-TW" altLang="en-US" dirty="0"/>
              <a:t>, users can conduct transactions directly.</a:t>
            </a:r>
          </a:p>
        </p:txBody>
      </p:sp>
      <p:sp>
        <p:nvSpPr>
          <p:cNvPr id="3" name="標題 2">
            <a:extLst>
              <a:ext uri="{FF2B5EF4-FFF2-40B4-BE49-F238E27FC236}">
                <a16:creationId xmlns:a16="http://schemas.microsoft.com/office/drawing/2014/main" id="{EE8B9890-5C83-479C-AEDD-F53E20E7C01A}"/>
              </a:ext>
            </a:extLst>
          </p:cNvPr>
          <p:cNvSpPr>
            <a:spLocks noGrp="1"/>
          </p:cNvSpPr>
          <p:nvPr>
            <p:ph type="title"/>
          </p:nvPr>
        </p:nvSpPr>
        <p:spPr/>
        <p:txBody>
          <a:bodyPr>
            <a:noAutofit/>
          </a:bodyPr>
          <a:lstStyle/>
          <a:p>
            <a:pPr rtl="0"/>
            <a:r>
              <a:rPr lang="en-US" altLang="zh-CN" sz="3200" dirty="0"/>
              <a:t>5. Which social media platforms combine social interaction with online shopping features?</a:t>
            </a:r>
            <a:endParaRPr lang="zh-TW" altLang="en-US" sz="3200" dirty="0"/>
          </a:p>
        </p:txBody>
      </p:sp>
    </p:spTree>
    <p:extLst>
      <p:ext uri="{BB962C8B-B14F-4D97-AF65-F5344CB8AC3E}">
        <p14:creationId xmlns:p14="http://schemas.microsoft.com/office/powerpoint/2010/main" val="16162575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C4642-9FA2-4D1F-AD9D-954BA65FB25A}"/>
              </a:ext>
            </a:extLst>
          </p:cNvPr>
          <p:cNvSpPr>
            <a:spLocks noGrp="1"/>
          </p:cNvSpPr>
          <p:nvPr>
            <p:ph idx="1"/>
          </p:nvPr>
        </p:nvSpPr>
        <p:spPr/>
        <p:txBody>
          <a:bodyPr>
            <a:normAutofit fontScale="85000" lnSpcReduction="20000"/>
          </a:bodyPr>
          <a:lstStyle/>
          <a:p>
            <a:pPr algn="l" rtl="0"/>
            <a:r>
              <a:rPr lang="en-US" altLang="zh-TW" dirty="0" err="1">
                <a:solidFill>
                  <a:srgbClr val="7030A0"/>
                </a:solidFill>
              </a:rPr>
              <a:t>TikTok</a:t>
            </a:r>
            <a:r>
              <a:rPr lang="zh-TW" altLang="en-US" dirty="0">
                <a:solidFill>
                  <a:srgbClr val="7030A0"/>
                </a:solidFill>
              </a:rPr>
              <a:t>:</a:t>
            </a:r>
          </a:p>
          <a:p>
            <a:pPr lvl="1" algn="l" rtl="0"/>
            <a:r>
              <a:rPr lang="en-US" altLang="zh-TW" dirty="0" err="1"/>
              <a:t>TikTok</a:t>
            </a:r>
            <a:r>
              <a:rPr lang="en-US" altLang="zh-TW" dirty="0"/>
              <a:t> </a:t>
            </a:r>
            <a:r>
              <a:rPr lang="zh-TW" altLang="en-US" dirty="0"/>
              <a:t>It mainly uses short videos and has powerful social interaction functions.</a:t>
            </a:r>
          </a:p>
          <a:p>
            <a:pPr lvl="1" algn="l" rtl="0"/>
            <a:r>
              <a:rPr lang="en-US" altLang="zh-TW" dirty="0" err="1"/>
              <a:t>TikTok</a:t>
            </a:r>
            <a:r>
              <a:rPr lang="en-US" altLang="zh-TW" dirty="0"/>
              <a:t>Shopping</a:t>
            </a:r>
            <a:r>
              <a:rPr lang="zh-TW" altLang="en-US" dirty="0"/>
              <a:t>Allow brands and creators</a:t>
            </a:r>
            <a:r>
              <a:rPr lang="zh-TW" altLang="en-US" dirty="0">
                <a:solidFill>
                  <a:srgbClr val="C00000"/>
                </a:solidFill>
                <a:highlight>
                  <a:srgbClr val="FFFF00"/>
                </a:highlight>
              </a:rPr>
              <a:t>Embed product links directly into video content</a:t>
            </a:r>
            <a:r>
              <a:rPr lang="zh-TW" altLang="en-US" dirty="0">
                <a:solidFill>
                  <a:srgbClr val="C00000"/>
                </a:solidFill>
              </a:rPr>
              <a:t>, and provide live shopping function</a:t>
            </a:r>
            <a:r>
              <a:rPr lang="zh-TW" altLang="en-US" dirty="0"/>
              <a:t>, users can shop while watching the live broadcast.</a:t>
            </a:r>
          </a:p>
          <a:p>
            <a:pPr algn="l" rtl="0"/>
            <a:r>
              <a:rPr lang="zh-TW" altLang="en-US" dirty="0">
                <a:solidFill>
                  <a:srgbClr val="7030A0"/>
                </a:solidFill>
              </a:rPr>
              <a:t>Little Red Book (</a:t>
            </a:r>
            <a:r>
              <a:rPr lang="en-US" altLang="zh-TW" dirty="0" err="1">
                <a:solidFill>
                  <a:srgbClr val="7030A0"/>
                </a:solidFill>
              </a:rPr>
              <a:t>Xiaohongshu</a:t>
            </a:r>
            <a:r>
              <a:rPr lang="zh-TW" altLang="en-US" dirty="0">
                <a:solidFill>
                  <a:srgbClr val="7030A0"/>
                </a:solidFill>
              </a:rPr>
              <a:t>):</a:t>
            </a:r>
          </a:p>
          <a:p>
            <a:pPr lvl="1" algn="l" rtl="0"/>
            <a:r>
              <a:rPr lang="zh-TW" altLang="en-US" dirty="0"/>
              <a:t>Little Red Book</a:t>
            </a:r>
            <a:r>
              <a:rPr lang="zh-TW" altLang="en-US" dirty="0">
                <a:solidFill>
                  <a:srgbClr val="C00000"/>
                </a:solidFill>
                <a:highlight>
                  <a:srgbClr val="FFFF00"/>
                </a:highlight>
              </a:rPr>
              <a:t>Combining social media and e-commerce capabilities</a:t>
            </a:r>
            <a:r>
              <a:rPr lang="zh-TW" altLang="en-US" dirty="0"/>
              <a:t>, through user-generated content (</a:t>
            </a:r>
            <a:r>
              <a:rPr lang="en-US" altLang="zh-TW" dirty="0"/>
              <a:t>UGC</a:t>
            </a:r>
            <a:r>
              <a:rPr lang="zh-TW" altLang="en-US" dirty="0"/>
              <a:t>) to recommend and share products.</a:t>
            </a:r>
          </a:p>
          <a:p>
            <a:pPr lvl="1" algn="l" rtl="0"/>
            <a:r>
              <a:rPr lang="zh-TW" altLang="en-US" dirty="0"/>
              <a:t>Users can view product notes within the platform and purchase products directly through embedded shopping links.</a:t>
            </a:r>
          </a:p>
        </p:txBody>
      </p:sp>
      <p:sp>
        <p:nvSpPr>
          <p:cNvPr id="3" name="標題 2">
            <a:extLst>
              <a:ext uri="{FF2B5EF4-FFF2-40B4-BE49-F238E27FC236}">
                <a16:creationId xmlns:a16="http://schemas.microsoft.com/office/drawing/2014/main" id="{EE8B9890-5C83-479C-AEDD-F53E20E7C01A}"/>
              </a:ext>
            </a:extLst>
          </p:cNvPr>
          <p:cNvSpPr>
            <a:spLocks noGrp="1"/>
          </p:cNvSpPr>
          <p:nvPr>
            <p:ph type="title"/>
          </p:nvPr>
        </p:nvSpPr>
        <p:spPr/>
        <p:txBody>
          <a:bodyPr>
            <a:noAutofit/>
          </a:bodyPr>
          <a:lstStyle/>
          <a:p>
            <a:pPr rtl="0"/>
            <a:r>
              <a:rPr lang="en-US" altLang="zh-CN" sz="3200" dirty="0"/>
              <a:t>5. Which social media platforms combine social interaction with online shopping features?</a:t>
            </a:r>
            <a:endParaRPr lang="zh-TW" altLang="en-US" sz="3200" dirty="0"/>
          </a:p>
        </p:txBody>
      </p:sp>
    </p:spTree>
    <p:extLst>
      <p:ext uri="{BB962C8B-B14F-4D97-AF65-F5344CB8AC3E}">
        <p14:creationId xmlns:p14="http://schemas.microsoft.com/office/powerpoint/2010/main" val="35210918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C4642-9FA2-4D1F-AD9D-954BA65FB25A}"/>
              </a:ext>
            </a:extLst>
          </p:cNvPr>
          <p:cNvSpPr>
            <a:spLocks noGrp="1"/>
          </p:cNvSpPr>
          <p:nvPr>
            <p:ph idx="1"/>
          </p:nvPr>
        </p:nvSpPr>
        <p:spPr/>
        <p:txBody>
          <a:bodyPr>
            <a:normAutofit fontScale="85000" lnSpcReduction="20000"/>
          </a:bodyPr>
          <a:lstStyle/>
          <a:p>
            <a:pPr algn="l" rtl="0"/>
            <a:r>
              <a:rPr lang="en-US" altLang="zh-TW" dirty="0">
                <a:solidFill>
                  <a:srgbClr val="7030A0"/>
                </a:solidFill>
              </a:rPr>
              <a:t>WeChat</a:t>
            </a:r>
            <a:r>
              <a:rPr lang="zh-TW" altLang="en-US" dirty="0">
                <a:solidFill>
                  <a:srgbClr val="7030A0"/>
                </a:solidFill>
              </a:rPr>
              <a:t>(WeChat):</a:t>
            </a:r>
          </a:p>
          <a:p>
            <a:pPr lvl="1" algn="l" rtl="0"/>
            <a:r>
              <a:rPr lang="zh-TW" altLang="en-US" dirty="0"/>
              <a:t>WeChat combines social, payment and e-commerce functions, and provides social interaction functions such as chatting and sharing in Moments.</a:t>
            </a:r>
          </a:p>
          <a:p>
            <a:pPr lvl="1" algn="l" rtl="0"/>
            <a:r>
              <a:rPr lang="zh-TW" altLang="en-US" dirty="0"/>
              <a:t>Its built-in mini-programs and WeChat payment functions allow</a:t>
            </a:r>
            <a:r>
              <a:rPr lang="zh-TW" altLang="en-US" dirty="0">
                <a:solidFill>
                  <a:srgbClr val="C00000"/>
                </a:solidFill>
              </a:rPr>
              <a:t>Users can shop and pay directly on the platform</a:t>
            </a:r>
            <a:r>
              <a:rPr lang="zh-TW" altLang="en-US" dirty="0"/>
              <a:t>, especially in the Chinese market.</a:t>
            </a:r>
          </a:p>
          <a:p>
            <a:pPr algn="l" rtl="0"/>
            <a:r>
              <a:rPr lang="en-US" altLang="zh-TW" dirty="0">
                <a:solidFill>
                  <a:srgbClr val="7030A0"/>
                </a:solidFill>
              </a:rPr>
              <a:t>Youtube</a:t>
            </a:r>
            <a:r>
              <a:rPr lang="zh-TW" altLang="en-US" dirty="0">
                <a:solidFill>
                  <a:srgbClr val="7030A0"/>
                </a:solidFill>
              </a:rPr>
              <a:t>:</a:t>
            </a:r>
          </a:p>
          <a:p>
            <a:pPr lvl="1" algn="l" rtl="0"/>
            <a:r>
              <a:rPr lang="en-US" altLang="zh-TW" dirty="0"/>
              <a:t>Youtube</a:t>
            </a:r>
            <a:r>
              <a:rPr lang="zh-TW" altLang="en-US" dirty="0"/>
              <a:t>Mainly video content, with extensive social interaction features such as subscribing, commenting, liking and sharing.</a:t>
            </a:r>
          </a:p>
          <a:p>
            <a:pPr lvl="1" algn="l" rtl="0"/>
            <a:r>
              <a:rPr lang="en-US" altLang="zh-TW" dirty="0"/>
              <a:t>YouTube Shopping</a:t>
            </a:r>
            <a:r>
              <a:rPr lang="zh-TW" altLang="en-US" dirty="0"/>
              <a:t>Allow creators</a:t>
            </a:r>
            <a:r>
              <a:rPr lang="zh-TW" altLang="en-US" dirty="0">
                <a:solidFill>
                  <a:srgbClr val="C00000"/>
                </a:solidFill>
              </a:rPr>
              <a:t>Embed product links in videos</a:t>
            </a:r>
            <a:r>
              <a:rPr lang="zh-TW" altLang="en-US" dirty="0"/>
              <a:t>, and sell goods directly through live streaming.</a:t>
            </a:r>
          </a:p>
        </p:txBody>
      </p:sp>
      <p:sp>
        <p:nvSpPr>
          <p:cNvPr id="3" name="標題 2">
            <a:extLst>
              <a:ext uri="{FF2B5EF4-FFF2-40B4-BE49-F238E27FC236}">
                <a16:creationId xmlns:a16="http://schemas.microsoft.com/office/drawing/2014/main" id="{EE8B9890-5C83-479C-AEDD-F53E20E7C01A}"/>
              </a:ext>
            </a:extLst>
          </p:cNvPr>
          <p:cNvSpPr>
            <a:spLocks noGrp="1"/>
          </p:cNvSpPr>
          <p:nvPr>
            <p:ph type="title"/>
          </p:nvPr>
        </p:nvSpPr>
        <p:spPr/>
        <p:txBody>
          <a:bodyPr>
            <a:noAutofit/>
          </a:bodyPr>
          <a:lstStyle/>
          <a:p>
            <a:pPr rtl="0"/>
            <a:r>
              <a:rPr lang="en-US" altLang="zh-CN" sz="3200" dirty="0"/>
              <a:t>5. Which social media platforms combine social interaction with online shopping features?</a:t>
            </a:r>
            <a:endParaRPr lang="zh-TW" altLang="en-US" sz="3200" dirty="0"/>
          </a:p>
        </p:txBody>
      </p:sp>
    </p:spTree>
    <p:extLst>
      <p:ext uri="{BB962C8B-B14F-4D97-AF65-F5344CB8AC3E}">
        <p14:creationId xmlns:p14="http://schemas.microsoft.com/office/powerpoint/2010/main" val="28916925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C4642-9FA2-4D1F-AD9D-954BA65FB25A}"/>
              </a:ext>
            </a:extLst>
          </p:cNvPr>
          <p:cNvSpPr>
            <a:spLocks noGrp="1"/>
          </p:cNvSpPr>
          <p:nvPr>
            <p:ph idx="1"/>
          </p:nvPr>
        </p:nvSpPr>
        <p:spPr/>
        <p:txBody>
          <a:bodyPr>
            <a:normAutofit/>
          </a:bodyPr>
          <a:lstStyle/>
          <a:p>
            <a:pPr algn="l" rtl="0"/>
            <a:r>
              <a:rPr lang="en-US" altLang="zh-TW" dirty="0">
                <a:solidFill>
                  <a:srgbClr val="7030A0"/>
                </a:solidFill>
              </a:rPr>
              <a:t>Pinterest</a:t>
            </a:r>
            <a:r>
              <a:rPr lang="zh-TW" altLang="en-US" dirty="0">
                <a:solidFill>
                  <a:srgbClr val="7030A0"/>
                </a:solidFill>
              </a:rPr>
              <a:t>:</a:t>
            </a:r>
          </a:p>
          <a:p>
            <a:pPr lvl="1" algn="l" rtl="0"/>
            <a:r>
              <a:rPr lang="en-US" altLang="zh-TW" dirty="0"/>
              <a:t>Pinterest</a:t>
            </a:r>
            <a:r>
              <a:rPr lang="zh-TW" altLang="en-US" dirty="0"/>
              <a:t>It is mainly based on sharing images and inspirations, and has collection, sharing and social interaction functions.</a:t>
            </a:r>
          </a:p>
          <a:p>
            <a:pPr lvl="1" algn="l" rtl="0"/>
            <a:r>
              <a:rPr lang="zh-TW" altLang="en-US" dirty="0"/>
              <a:t>Its shopping function (</a:t>
            </a:r>
            <a:r>
              <a:rPr lang="en-US" altLang="zh-TW" dirty="0"/>
              <a:t>Pinterest Shopping</a:t>
            </a:r>
            <a:r>
              <a:rPr lang="zh-TW" altLang="en-US" dirty="0"/>
              <a:t>) Allow</a:t>
            </a:r>
            <a:r>
              <a:rPr lang="zh-TW" altLang="en-US" dirty="0">
                <a:solidFill>
                  <a:srgbClr val="C00000"/>
                </a:solidFill>
                <a:highlight>
                  <a:srgbClr val="FFFF00"/>
                </a:highlight>
              </a:rPr>
              <a:t>Merchants in</a:t>
            </a:r>
            <a:r>
              <a:rPr lang="en-US" altLang="zh-TW" dirty="0">
                <a:solidFill>
                  <a:srgbClr val="C00000"/>
                </a:solidFill>
                <a:highlight>
                  <a:srgbClr val="FFFF00"/>
                </a:highlight>
              </a:rPr>
              <a:t>Pins</a:t>
            </a:r>
            <a:r>
              <a:rPr lang="zh-TW" altLang="en-US" dirty="0">
                <a:solidFill>
                  <a:srgbClr val="C00000"/>
                </a:solidFill>
                <a:highlight>
                  <a:srgbClr val="FFFF00"/>
                </a:highlight>
              </a:rPr>
              <a:t>Winning bid products</a:t>
            </a:r>
            <a:r>
              <a:rPr lang="zh-TW" altLang="en-US" dirty="0"/>
              <a:t>, users can directly click to purchase.</a:t>
            </a:r>
          </a:p>
        </p:txBody>
      </p:sp>
      <p:sp>
        <p:nvSpPr>
          <p:cNvPr id="3" name="標題 2">
            <a:extLst>
              <a:ext uri="{FF2B5EF4-FFF2-40B4-BE49-F238E27FC236}">
                <a16:creationId xmlns:a16="http://schemas.microsoft.com/office/drawing/2014/main" id="{EE8B9890-5C83-479C-AEDD-F53E20E7C01A}"/>
              </a:ext>
            </a:extLst>
          </p:cNvPr>
          <p:cNvSpPr>
            <a:spLocks noGrp="1"/>
          </p:cNvSpPr>
          <p:nvPr>
            <p:ph type="title"/>
          </p:nvPr>
        </p:nvSpPr>
        <p:spPr/>
        <p:txBody>
          <a:bodyPr>
            <a:noAutofit/>
          </a:bodyPr>
          <a:lstStyle/>
          <a:p>
            <a:pPr rtl="0"/>
            <a:r>
              <a:rPr lang="en-US" altLang="zh-CN" sz="3200" dirty="0"/>
              <a:t>5. Which social media platforms combine social interaction with online shopping features?</a:t>
            </a:r>
            <a:endParaRPr lang="zh-TW" altLang="en-US" sz="3200" dirty="0"/>
          </a:p>
        </p:txBody>
      </p:sp>
    </p:spTree>
    <p:extLst>
      <p:ext uri="{BB962C8B-B14F-4D97-AF65-F5344CB8AC3E}">
        <p14:creationId xmlns:p14="http://schemas.microsoft.com/office/powerpoint/2010/main" val="2995341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8161595-9FC3-47F9-88E8-F3596BB72465}"/>
              </a:ext>
            </a:extLst>
          </p:cNvPr>
          <p:cNvSpPr>
            <a:spLocks noGrp="1"/>
          </p:cNvSpPr>
          <p:nvPr>
            <p:ph type="subTitle" idx="1"/>
          </p:nvPr>
        </p:nvSpPr>
        <p:spPr/>
        <p:txBody>
          <a:bodyPr>
            <a:normAutofit/>
          </a:bodyPr>
          <a:lstStyle/>
          <a:p>
            <a:pPr rtl="0"/>
            <a:r>
              <a:rPr lang="en-US" altLang="zh-TW" dirty="0"/>
              <a:t>Facebook Shops</a:t>
            </a:r>
            <a:endParaRPr lang="zh-TW" altLang="en-US" dirty="0"/>
          </a:p>
        </p:txBody>
      </p:sp>
    </p:spTree>
    <p:extLst>
      <p:ext uri="{BB962C8B-B14F-4D97-AF65-F5344CB8AC3E}">
        <p14:creationId xmlns:p14="http://schemas.microsoft.com/office/powerpoint/2010/main" val="18371966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802BE01-E69F-4A3E-A63F-1385E6A80445}"/>
              </a:ext>
            </a:extLst>
          </p:cNvPr>
          <p:cNvSpPr>
            <a:spLocks noGrp="1"/>
          </p:cNvSpPr>
          <p:nvPr>
            <p:ph idx="1"/>
          </p:nvPr>
        </p:nvSpPr>
        <p:spPr/>
        <p:txBody>
          <a:bodyPr>
            <a:normAutofit fontScale="85000" lnSpcReduction="20000"/>
          </a:bodyPr>
          <a:lstStyle/>
          <a:p>
            <a:pPr algn="l" rtl="0"/>
            <a:r>
              <a:rPr lang="zh-TW" altLang="en-US" dirty="0"/>
              <a:t>exist</a:t>
            </a:r>
            <a:r>
              <a:rPr lang="en-US" altLang="zh-TW" dirty="0"/>
              <a:t>Facebook Marketplace</a:t>
            </a:r>
            <a:r>
              <a:rPr lang="zh-TW" altLang="en-US" dirty="0"/>
              <a:t>superior,</a:t>
            </a:r>
            <a:r>
              <a:rPr lang="zh-CN" altLang="en-US" dirty="0"/>
              <a:t>Facebook</a:t>
            </a:r>
            <a:r>
              <a:rPr lang="zh-TW" altLang="en-US" dirty="0">
                <a:solidFill>
                  <a:srgbClr val="7030A0"/>
                </a:solidFill>
                <a:highlight>
                  <a:srgbClr val="FFFF00"/>
                </a:highlight>
              </a:rPr>
              <a:t>No commissions charged on most trades</a:t>
            </a:r>
            <a:endParaRPr lang="en-US" altLang="zh-TW" dirty="0">
              <a:solidFill>
                <a:srgbClr val="7030A0"/>
              </a:solidFill>
              <a:highlight>
                <a:srgbClr val="FFFF00"/>
              </a:highlight>
            </a:endParaRPr>
          </a:p>
          <a:p>
            <a:pPr lvl="1" algn="l" rtl="0"/>
            <a:r>
              <a:rPr lang="zh-TW" altLang="en-US" sz="3600" dirty="0"/>
              <a:t>This means that sellers can</a:t>
            </a:r>
            <a:r>
              <a:rPr lang="zh-TW" altLang="en-US" sz="3600" dirty="0">
                <a:solidFill>
                  <a:srgbClr val="7030A0"/>
                </a:solidFill>
                <a:highlight>
                  <a:srgbClr val="FFFF00"/>
                </a:highlight>
              </a:rPr>
              <a:t>List and sell items for free</a:t>
            </a:r>
            <a:r>
              <a:rPr lang="zh-TW" altLang="en-US" sz="3600" dirty="0"/>
              <a:t>,</a:t>
            </a:r>
            <a:endParaRPr lang="en-US" altLang="zh-TW" sz="3600" dirty="0"/>
          </a:p>
          <a:p>
            <a:pPr lvl="1" algn="l" rtl="0"/>
            <a:r>
              <a:rPr lang="zh-TW" altLang="en-US" sz="3600" dirty="0"/>
              <a:t>This is one of the reasons why many people choose to sell second-hand items here.</a:t>
            </a:r>
            <a:endParaRPr lang="en-US" altLang="zh-TW" sz="3600" dirty="0"/>
          </a:p>
          <a:p>
            <a:pPr lvl="1" algn="l" rtl="0"/>
            <a:r>
              <a:rPr lang="zh-CN" altLang="en-US" sz="3600" dirty="0"/>
              <a:t>Avoid fees:</a:t>
            </a:r>
            <a:r>
              <a:rPr lang="zh-CN" altLang="en-US" sz="3600" dirty="0">
                <a:solidFill>
                  <a:srgbClr val="C00000"/>
                </a:solidFill>
              </a:rPr>
              <a:t>Unlike other online markets,</a:t>
            </a:r>
            <a:r>
              <a:rPr lang="en-US" altLang="zh-CN" sz="3600" dirty="0">
                <a:solidFill>
                  <a:srgbClr val="C00000"/>
                </a:solidFill>
              </a:rPr>
              <a:t>Facebook Marketplace</a:t>
            </a:r>
            <a:r>
              <a:rPr lang="zh-CN" altLang="en-US" sz="3600" dirty="0">
                <a:solidFill>
                  <a:srgbClr val="C00000"/>
                </a:solidFill>
              </a:rPr>
              <a:t>No fees for sales</a:t>
            </a:r>
            <a:r>
              <a:rPr lang="zh-CN" altLang="en-US" sz="3600" dirty="0"/>
              <a:t>. This makes it a cost-effective choice for sellers.</a:t>
            </a:r>
            <a:endParaRPr lang="zh-TW" altLang="en-US" sz="3600" dirty="0"/>
          </a:p>
        </p:txBody>
      </p:sp>
      <p:sp>
        <p:nvSpPr>
          <p:cNvPr id="3" name="標題 2">
            <a:extLst>
              <a:ext uri="{FF2B5EF4-FFF2-40B4-BE49-F238E27FC236}">
                <a16:creationId xmlns:a16="http://schemas.microsoft.com/office/drawing/2014/main" id="{62F6A4D4-1DED-46A5-8D21-A774179F96DB}"/>
              </a:ext>
            </a:extLst>
          </p:cNvPr>
          <p:cNvSpPr>
            <a:spLocks noGrp="1"/>
          </p:cNvSpPr>
          <p:nvPr>
            <p:ph type="title"/>
          </p:nvPr>
        </p:nvSpPr>
        <p:spPr/>
        <p:txBody>
          <a:bodyPr>
            <a:normAutofit fontScale="90000"/>
          </a:bodyPr>
          <a:lstStyle/>
          <a:p>
            <a:pPr algn="l" rtl="0"/>
            <a:r>
              <a:rPr lang="zh-CN" altLang="en-US" dirty="0"/>
              <a:t>Facebook Store is basically free</a:t>
            </a:r>
            <a:endParaRPr lang="zh-TW" altLang="en-US" dirty="0"/>
          </a:p>
        </p:txBody>
      </p:sp>
    </p:spTree>
    <p:extLst>
      <p:ext uri="{BB962C8B-B14F-4D97-AF65-F5344CB8AC3E}">
        <p14:creationId xmlns:p14="http://schemas.microsoft.com/office/powerpoint/2010/main" val="815210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53F92D4-A155-42BF-B1AB-17205350418C}"/>
              </a:ext>
            </a:extLst>
          </p:cNvPr>
          <p:cNvSpPr>
            <a:spLocks noGrp="1"/>
          </p:cNvSpPr>
          <p:nvPr>
            <p:ph idx="1"/>
          </p:nvPr>
        </p:nvSpPr>
        <p:spPr/>
        <p:txBody>
          <a:bodyPr/>
          <a:lstStyle/>
          <a:p>
            <a:pPr algn="l" rtl="0"/>
            <a:endParaRPr lang="zh-TW" altLang="en-US"/>
          </a:p>
        </p:txBody>
      </p:sp>
      <p:sp>
        <p:nvSpPr>
          <p:cNvPr id="3" name="標題 2">
            <a:extLst>
              <a:ext uri="{FF2B5EF4-FFF2-40B4-BE49-F238E27FC236}">
                <a16:creationId xmlns:a16="http://schemas.microsoft.com/office/drawing/2014/main" id="{15CEA35F-112E-48FC-8AB3-0E930EBD1E8E}"/>
              </a:ext>
            </a:extLst>
          </p:cNvPr>
          <p:cNvSpPr>
            <a:spLocks noGrp="1"/>
          </p:cNvSpPr>
          <p:nvPr>
            <p:ph type="title"/>
          </p:nvPr>
        </p:nvSpPr>
        <p:spPr/>
        <p:txBody>
          <a:bodyPr/>
          <a:lstStyle/>
          <a:p>
            <a:pPr rtl="0"/>
            <a:r>
              <a:rPr lang="en-US" altLang="zh-TW" dirty="0"/>
              <a:t>Facebook Shops</a:t>
            </a:r>
            <a:endParaRPr lang="zh-TW" altLang="en-US" dirty="0"/>
          </a:p>
        </p:txBody>
      </p:sp>
      <p:pic>
        <p:nvPicPr>
          <p:cNvPr id="5" name="圖片 4">
            <a:extLst>
              <a:ext uri="{FF2B5EF4-FFF2-40B4-BE49-F238E27FC236}">
                <a16:creationId xmlns:a16="http://schemas.microsoft.com/office/drawing/2014/main" id="{0C94C87D-748C-4AA8-8927-949F36C28ACD}"/>
              </a:ext>
            </a:extLst>
          </p:cNvPr>
          <p:cNvPicPr>
            <a:picLocks noChangeAspect="1"/>
          </p:cNvPicPr>
          <p:nvPr/>
        </p:nvPicPr>
        <p:blipFill>
          <a:blip r:embed="rId2"/>
          <a:stretch>
            <a:fillRect/>
          </a:stretch>
        </p:blipFill>
        <p:spPr>
          <a:xfrm>
            <a:off x="-109295" y="1153873"/>
            <a:ext cx="3876190" cy="5790476"/>
          </a:xfrm>
          <a:prstGeom prst="rect">
            <a:avLst/>
          </a:prstGeom>
        </p:spPr>
      </p:pic>
      <p:pic>
        <p:nvPicPr>
          <p:cNvPr id="7" name="圖片 6">
            <a:extLst>
              <a:ext uri="{FF2B5EF4-FFF2-40B4-BE49-F238E27FC236}">
                <a16:creationId xmlns:a16="http://schemas.microsoft.com/office/drawing/2014/main" id="{B8ABD2BD-3D9F-4CD0-93B4-7155F59CCEF7}"/>
              </a:ext>
            </a:extLst>
          </p:cNvPr>
          <p:cNvPicPr>
            <a:picLocks noChangeAspect="1"/>
          </p:cNvPicPr>
          <p:nvPr/>
        </p:nvPicPr>
        <p:blipFill>
          <a:blip r:embed="rId3"/>
          <a:stretch>
            <a:fillRect/>
          </a:stretch>
        </p:blipFill>
        <p:spPr>
          <a:xfrm>
            <a:off x="2728496" y="2419111"/>
            <a:ext cx="6322031" cy="4230414"/>
          </a:xfrm>
          <a:prstGeom prst="rect">
            <a:avLst/>
          </a:prstGeom>
        </p:spPr>
      </p:pic>
    </p:spTree>
    <p:extLst>
      <p:ext uri="{BB962C8B-B14F-4D97-AF65-F5344CB8AC3E}">
        <p14:creationId xmlns:p14="http://schemas.microsoft.com/office/powerpoint/2010/main" val="845814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6EF14AC-D3A0-4299-AB03-AE87E19BE4EC}"/>
              </a:ext>
            </a:extLst>
          </p:cNvPr>
          <p:cNvSpPr>
            <a:spLocks noGrp="1"/>
          </p:cNvSpPr>
          <p:nvPr>
            <p:ph idx="1"/>
          </p:nvPr>
        </p:nvSpPr>
        <p:spPr/>
        <p:txBody>
          <a:bodyPr/>
          <a:lstStyle/>
          <a:p>
            <a:pPr algn="l" rtl="0"/>
            <a:endParaRPr lang="zh-TW" altLang="en-US"/>
          </a:p>
        </p:txBody>
      </p:sp>
      <p:sp>
        <p:nvSpPr>
          <p:cNvPr id="3" name="標題 2">
            <a:extLst>
              <a:ext uri="{FF2B5EF4-FFF2-40B4-BE49-F238E27FC236}">
                <a16:creationId xmlns:a16="http://schemas.microsoft.com/office/drawing/2014/main" id="{FED1E316-F8AF-45A8-8E06-1E8663A67FBA}"/>
              </a:ext>
            </a:extLst>
          </p:cNvPr>
          <p:cNvSpPr>
            <a:spLocks noGrp="1"/>
          </p:cNvSpPr>
          <p:nvPr>
            <p:ph type="title"/>
          </p:nvPr>
        </p:nvSpPr>
        <p:spPr/>
        <p:txBody>
          <a:bodyPr/>
          <a:lstStyle/>
          <a:p>
            <a:pPr rtl="0"/>
            <a:r>
              <a:rPr lang="en-US" altLang="zh-TW" dirty="0"/>
              <a:t>Facebook Shops</a:t>
            </a:r>
            <a:endParaRPr lang="zh-TW" altLang="en-US" dirty="0"/>
          </a:p>
        </p:txBody>
      </p:sp>
      <p:pic>
        <p:nvPicPr>
          <p:cNvPr id="5" name="圖片 4">
            <a:extLst>
              <a:ext uri="{FF2B5EF4-FFF2-40B4-BE49-F238E27FC236}">
                <a16:creationId xmlns:a16="http://schemas.microsoft.com/office/drawing/2014/main" id="{6A76CC82-0FCB-477A-BC76-3672F1C0770A}"/>
              </a:ext>
            </a:extLst>
          </p:cNvPr>
          <p:cNvPicPr>
            <a:picLocks noChangeAspect="1"/>
          </p:cNvPicPr>
          <p:nvPr/>
        </p:nvPicPr>
        <p:blipFill>
          <a:blip r:embed="rId2"/>
          <a:stretch>
            <a:fillRect/>
          </a:stretch>
        </p:blipFill>
        <p:spPr>
          <a:xfrm>
            <a:off x="0" y="1748403"/>
            <a:ext cx="9144000" cy="4257307"/>
          </a:xfrm>
          <a:prstGeom prst="rect">
            <a:avLst/>
          </a:prstGeom>
        </p:spPr>
      </p:pic>
    </p:spTree>
    <p:extLst>
      <p:ext uri="{BB962C8B-B14F-4D97-AF65-F5344CB8AC3E}">
        <p14:creationId xmlns:p14="http://schemas.microsoft.com/office/powerpoint/2010/main" val="2658854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ECC791E-B6DD-4B57-936E-774144B1AB3B}"/>
              </a:ext>
            </a:extLst>
          </p:cNvPr>
          <p:cNvSpPr>
            <a:spLocks noGrp="1"/>
          </p:cNvSpPr>
          <p:nvPr>
            <p:ph type="subTitle" idx="1"/>
          </p:nvPr>
        </p:nvSpPr>
        <p:spPr>
          <a:xfrm>
            <a:off x="337351" y="1460702"/>
            <a:ext cx="8495931" cy="3724040"/>
          </a:xfrm>
        </p:spPr>
        <p:txBody>
          <a:bodyPr>
            <a:normAutofit fontScale="92500" lnSpcReduction="10000"/>
          </a:bodyPr>
          <a:lstStyle/>
          <a:p>
            <a:pPr rtl="0"/>
            <a:r>
              <a:rPr lang="en-US" altLang="zh-TW" dirty="0"/>
              <a:t>The Influence of Influencers </a:t>
            </a:r>
            <a:r>
              <a:rPr lang="en-US" altLang="zh-TW" sz="5700" dirty="0"/>
              <a:t>and KOLs (Key Opinion Leaders) </a:t>
            </a:r>
          </a:p>
          <a:p>
            <a:pPr rtl="0"/>
            <a:r>
              <a:rPr lang="en-US" altLang="zh-TW" dirty="0"/>
              <a:t>in E-commerce</a:t>
            </a:r>
            <a:endParaRPr lang="zh-TW"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8161595-9FC3-47F9-88E8-F3596BB72465}"/>
              </a:ext>
            </a:extLst>
          </p:cNvPr>
          <p:cNvSpPr>
            <a:spLocks noGrp="1"/>
          </p:cNvSpPr>
          <p:nvPr>
            <p:ph type="subTitle" idx="1"/>
          </p:nvPr>
        </p:nvSpPr>
        <p:spPr/>
        <p:txBody>
          <a:bodyPr>
            <a:normAutofit/>
          </a:bodyPr>
          <a:lstStyle/>
          <a:p>
            <a:pPr rtl="0"/>
            <a:r>
              <a:rPr lang="en-US" altLang="zh-CN" dirty="0"/>
              <a:t>Google Shopping</a:t>
            </a:r>
          </a:p>
        </p:txBody>
      </p:sp>
    </p:spTree>
    <p:extLst>
      <p:ext uri="{BB962C8B-B14F-4D97-AF65-F5344CB8AC3E}">
        <p14:creationId xmlns:p14="http://schemas.microsoft.com/office/powerpoint/2010/main" val="7525332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BF75B9C-F731-48F4-A78F-C8988E26336A}"/>
              </a:ext>
            </a:extLst>
          </p:cNvPr>
          <p:cNvSpPr>
            <a:spLocks noGrp="1"/>
          </p:cNvSpPr>
          <p:nvPr>
            <p:ph idx="1"/>
          </p:nvPr>
        </p:nvSpPr>
        <p:spPr>
          <a:xfrm>
            <a:off x="146481" y="1471842"/>
            <a:ext cx="8851037" cy="5121275"/>
          </a:xfrm>
        </p:spPr>
        <p:txBody>
          <a:bodyPr/>
          <a:lstStyle/>
          <a:p>
            <a:pPr algn="l" rtl="0"/>
            <a:r>
              <a:rPr lang="en-US" altLang="zh-CN" dirty="0"/>
              <a:t>Google</a:t>
            </a:r>
            <a:r>
              <a:rPr lang="zh-CN" altLang="en-US" dirty="0"/>
              <a:t>Shopping is</a:t>
            </a:r>
            <a:r>
              <a:rPr lang="en-US" altLang="zh-CN" dirty="0"/>
              <a:t>Google</a:t>
            </a:r>
            <a:r>
              <a:rPr lang="zh-CN" altLang="en-US" dirty="0"/>
              <a:t>Search Engines</a:t>
            </a:r>
            <a:endParaRPr lang="zh-TW" altLang="en-US" dirty="0"/>
          </a:p>
        </p:txBody>
      </p:sp>
      <p:sp>
        <p:nvSpPr>
          <p:cNvPr id="3" name="標題 2">
            <a:extLst>
              <a:ext uri="{FF2B5EF4-FFF2-40B4-BE49-F238E27FC236}">
                <a16:creationId xmlns:a16="http://schemas.microsoft.com/office/drawing/2014/main" id="{A5CD40EB-4912-42ED-B717-9D05D987B9EE}"/>
              </a:ext>
            </a:extLst>
          </p:cNvPr>
          <p:cNvSpPr>
            <a:spLocks noGrp="1"/>
          </p:cNvSpPr>
          <p:nvPr>
            <p:ph type="title"/>
          </p:nvPr>
        </p:nvSpPr>
        <p:spPr/>
        <p:txBody>
          <a:bodyPr>
            <a:normAutofit/>
          </a:bodyPr>
          <a:lstStyle/>
          <a:p>
            <a:pPr rtl="0"/>
            <a:r>
              <a:rPr lang="en-US" altLang="zh-CN" dirty="0"/>
              <a:t>Google Shopping</a:t>
            </a:r>
            <a:endParaRPr lang="zh-TW" altLang="en-US" dirty="0"/>
          </a:p>
        </p:txBody>
      </p:sp>
      <p:pic>
        <p:nvPicPr>
          <p:cNvPr id="5" name="圖片 4">
            <a:extLst>
              <a:ext uri="{FF2B5EF4-FFF2-40B4-BE49-F238E27FC236}">
                <a16:creationId xmlns:a16="http://schemas.microsoft.com/office/drawing/2014/main" id="{0DFBA050-4C57-4E1E-8BCA-94890B4AE312}"/>
              </a:ext>
            </a:extLst>
          </p:cNvPr>
          <p:cNvPicPr>
            <a:picLocks noChangeAspect="1"/>
          </p:cNvPicPr>
          <p:nvPr/>
        </p:nvPicPr>
        <p:blipFill>
          <a:blip r:embed="rId2"/>
          <a:stretch>
            <a:fillRect/>
          </a:stretch>
        </p:blipFill>
        <p:spPr>
          <a:xfrm>
            <a:off x="707010" y="2099528"/>
            <a:ext cx="7483326" cy="4547793"/>
          </a:xfrm>
          <a:prstGeom prst="rect">
            <a:avLst/>
          </a:prstGeom>
        </p:spPr>
      </p:pic>
    </p:spTree>
    <p:extLst>
      <p:ext uri="{BB962C8B-B14F-4D97-AF65-F5344CB8AC3E}">
        <p14:creationId xmlns:p14="http://schemas.microsoft.com/office/powerpoint/2010/main" val="33701550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BF75B9C-F731-48F4-A78F-C8988E26336A}"/>
              </a:ext>
            </a:extLst>
          </p:cNvPr>
          <p:cNvSpPr>
            <a:spLocks noGrp="1"/>
          </p:cNvSpPr>
          <p:nvPr>
            <p:ph idx="1"/>
          </p:nvPr>
        </p:nvSpPr>
        <p:spPr>
          <a:xfrm>
            <a:off x="146481" y="1471842"/>
            <a:ext cx="8851037" cy="5121275"/>
          </a:xfrm>
        </p:spPr>
        <p:txBody>
          <a:bodyPr>
            <a:normAutofit fontScale="77500" lnSpcReduction="20000"/>
          </a:bodyPr>
          <a:lstStyle/>
          <a:p>
            <a:pPr algn="l" rtl="0"/>
            <a:r>
              <a:rPr lang="en-US" altLang="zh-CN" dirty="0"/>
              <a:t>Google</a:t>
            </a:r>
            <a:r>
              <a:rPr lang="zh-CN" altLang="en-US" dirty="0"/>
              <a:t>Shopping is</a:t>
            </a:r>
            <a:r>
              <a:rPr lang="en-US" altLang="zh-CN" dirty="0"/>
              <a:t>Google</a:t>
            </a:r>
            <a:r>
              <a:rPr lang="zh-CN" altLang="en-US" dirty="0"/>
              <a:t>Search Engines</a:t>
            </a:r>
            <a:endParaRPr lang="en-US" altLang="zh-CN" dirty="0"/>
          </a:p>
          <a:p>
            <a:pPr lvl="1" algn="l" rtl="0"/>
            <a:r>
              <a:rPr lang="zh-CN" altLang="en-US" dirty="0"/>
              <a:t>feature</a:t>
            </a:r>
            <a:r>
              <a:rPr lang="en-US" altLang="zh-CN" dirty="0"/>
              <a:t>1</a:t>
            </a:r>
            <a:r>
              <a:rPr lang="zh-CN" altLang="en-US" dirty="0"/>
              <a:t>: All are linked to</a:t>
            </a:r>
            <a:r>
              <a:rPr lang="en-US" altLang="zh-CN" dirty="0"/>
              <a:t>【</a:t>
            </a:r>
            <a:r>
              <a:rPr lang="zh-CN" altLang="en-US" dirty="0">
                <a:solidFill>
                  <a:srgbClr val="C00000"/>
                </a:solidFill>
              </a:rPr>
              <a:t>External e-commerce</a:t>
            </a:r>
            <a:r>
              <a:rPr lang="en-US" altLang="zh-CN" dirty="0"/>
              <a:t>】</a:t>
            </a:r>
            <a:r>
              <a:rPr lang="zh-CN" altLang="en-US" dirty="0"/>
              <a:t>platform</a:t>
            </a:r>
            <a:endParaRPr lang="en-US" altLang="zh-CN" dirty="0"/>
          </a:p>
          <a:p>
            <a:pPr lvl="1" algn="l" rtl="0"/>
            <a:r>
              <a:rPr lang="zh-CN" altLang="en-US" dirty="0"/>
              <a:t>feature</a:t>
            </a:r>
            <a:r>
              <a:rPr lang="en-US" altLang="zh-CN" dirty="0"/>
              <a:t>2</a:t>
            </a:r>
            <a:r>
              <a:rPr lang="zh-CN" altLang="en-US" dirty="0"/>
              <a:t>：Can be regarded as</a:t>
            </a:r>
            <a:r>
              <a:rPr lang="en-US" altLang="zh-CN" dirty="0"/>
              <a:t>【</a:t>
            </a:r>
            <a:r>
              <a:rPr lang="zh-TW" altLang="en-US" dirty="0">
                <a:solidFill>
                  <a:srgbClr val="C00000"/>
                </a:solidFill>
              </a:rPr>
              <a:t>Price Comparison</a:t>
            </a:r>
            <a:r>
              <a:rPr lang="en-US" altLang="zh-CN" dirty="0"/>
              <a:t>】</a:t>
            </a:r>
            <a:r>
              <a:rPr lang="zh-TW" altLang="en-US" dirty="0"/>
              <a:t>A new choice for</a:t>
            </a:r>
            <a:endParaRPr lang="en-US" altLang="zh-TW" dirty="0"/>
          </a:p>
          <a:p>
            <a:pPr lvl="1" algn="l" rtl="0"/>
            <a:r>
              <a:rPr lang="zh-TW" altLang="en-US" dirty="0"/>
              <a:t>Although currently</a:t>
            </a:r>
            <a:r>
              <a:rPr lang="en-US" altLang="zh-TW" dirty="0"/>
              <a:t>Google Shopping</a:t>
            </a:r>
            <a:r>
              <a:rPr lang="zh-TW" altLang="en-US" dirty="0"/>
              <a:t>Can be searched</a:t>
            </a:r>
            <a:r>
              <a:rPr lang="zh-TW" altLang="en-US" dirty="0">
                <a:solidFill>
                  <a:srgbClr val="7030A0"/>
                </a:solidFill>
                <a:highlight>
                  <a:srgbClr val="FFFF00"/>
                </a:highlight>
              </a:rPr>
              <a:t>There are still not many stores</a:t>
            </a:r>
            <a:r>
              <a:rPr lang="zh-CN" altLang="en-US" dirty="0"/>
              <a:t>.</a:t>
            </a:r>
            <a:endParaRPr lang="en-US" altLang="zh-TW" dirty="0"/>
          </a:p>
          <a:p>
            <a:pPr lvl="1" algn="l" rtl="0"/>
            <a:r>
              <a:rPr lang="en-US" altLang="zh-CN" sz="4400" dirty="0">
                <a:solidFill>
                  <a:srgbClr val="7030A0"/>
                </a:solidFill>
              </a:rPr>
              <a:t>Google</a:t>
            </a:r>
            <a:r>
              <a:rPr lang="zh-CN" altLang="en-US" sz="4400" dirty="0">
                <a:solidFill>
                  <a:srgbClr val="7030A0"/>
                </a:solidFill>
              </a:rPr>
              <a:t>The drainage effect is very good.</a:t>
            </a:r>
            <a:endParaRPr lang="en-US" altLang="zh-CN" sz="4400" dirty="0">
              <a:solidFill>
                <a:srgbClr val="7030A0"/>
              </a:solidFill>
            </a:endParaRPr>
          </a:p>
          <a:p>
            <a:pPr lvl="1" algn="l" rtl="0"/>
            <a:r>
              <a:rPr lang="zh-CN" altLang="en-US" sz="4400" dirty="0">
                <a:solidFill>
                  <a:srgbClr val="7030A0"/>
                </a:solidFill>
              </a:rPr>
              <a:t>Why hang on</a:t>
            </a:r>
            <a:r>
              <a:rPr lang="en-US" altLang="zh-CN" sz="4400" dirty="0">
                <a:solidFill>
                  <a:srgbClr val="7030A0"/>
                </a:solidFill>
              </a:rPr>
              <a:t>【Google</a:t>
            </a:r>
            <a:r>
              <a:rPr lang="zh-CN" altLang="en-US" sz="4400" dirty="0">
                <a:solidFill>
                  <a:srgbClr val="7030A0"/>
                </a:solidFill>
              </a:rPr>
              <a:t>Shopping</a:t>
            </a:r>
            <a:r>
              <a:rPr lang="en-US" altLang="zh-CN" sz="4400" dirty="0">
                <a:solidFill>
                  <a:srgbClr val="7030A0"/>
                </a:solidFill>
              </a:rPr>
              <a:t>】</a:t>
            </a:r>
            <a:r>
              <a:rPr lang="zh-CN" altLang="en-US" sz="4400" dirty="0">
                <a:solidFill>
                  <a:srgbClr val="7030A0"/>
                </a:solidFill>
              </a:rPr>
              <a:t>There aren't many products?</a:t>
            </a:r>
            <a:endParaRPr lang="en-US" altLang="zh-CN" sz="4400" dirty="0">
              <a:solidFill>
                <a:srgbClr val="7030A0"/>
              </a:solidFill>
            </a:endParaRPr>
          </a:p>
          <a:p>
            <a:pPr lvl="1" algn="l" rtl="0"/>
            <a:r>
              <a:rPr lang="zh-CN" altLang="en-US" sz="4400" dirty="0">
                <a:solidFill>
                  <a:srgbClr val="7030A0"/>
                </a:solidFill>
              </a:rPr>
              <a:t>Why?</a:t>
            </a:r>
            <a:endParaRPr lang="en-US" altLang="zh-CN" sz="4400" dirty="0">
              <a:solidFill>
                <a:srgbClr val="7030A0"/>
              </a:solidFill>
            </a:endParaRPr>
          </a:p>
          <a:p>
            <a:pPr lvl="1" algn="l" rtl="0"/>
            <a:endParaRPr lang="zh-TW" altLang="en-US" dirty="0"/>
          </a:p>
        </p:txBody>
      </p:sp>
      <p:sp>
        <p:nvSpPr>
          <p:cNvPr id="3" name="標題 2">
            <a:extLst>
              <a:ext uri="{FF2B5EF4-FFF2-40B4-BE49-F238E27FC236}">
                <a16:creationId xmlns:a16="http://schemas.microsoft.com/office/drawing/2014/main" id="{A5CD40EB-4912-42ED-B717-9D05D987B9EE}"/>
              </a:ext>
            </a:extLst>
          </p:cNvPr>
          <p:cNvSpPr>
            <a:spLocks noGrp="1"/>
          </p:cNvSpPr>
          <p:nvPr>
            <p:ph type="title"/>
          </p:nvPr>
        </p:nvSpPr>
        <p:spPr/>
        <p:txBody>
          <a:bodyPr>
            <a:normAutofit/>
          </a:bodyPr>
          <a:lstStyle/>
          <a:p>
            <a:pPr rtl="0"/>
            <a:r>
              <a:rPr lang="en-US" altLang="zh-CN" dirty="0"/>
              <a:t>Google Shopping</a:t>
            </a:r>
            <a:endParaRPr lang="zh-TW" altLang="en-US" dirty="0"/>
          </a:p>
        </p:txBody>
      </p:sp>
    </p:spTree>
    <p:extLst>
      <p:ext uri="{BB962C8B-B14F-4D97-AF65-F5344CB8AC3E}">
        <p14:creationId xmlns:p14="http://schemas.microsoft.com/office/powerpoint/2010/main" val="6624394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BF75B9C-F731-48F4-A78F-C8988E26336A}"/>
              </a:ext>
            </a:extLst>
          </p:cNvPr>
          <p:cNvSpPr>
            <a:spLocks noGrp="1"/>
          </p:cNvSpPr>
          <p:nvPr>
            <p:ph idx="1"/>
          </p:nvPr>
        </p:nvSpPr>
        <p:spPr>
          <a:xfrm>
            <a:off x="146481" y="1471842"/>
            <a:ext cx="8851037" cy="5121275"/>
          </a:xfrm>
        </p:spPr>
        <p:txBody>
          <a:bodyPr>
            <a:normAutofit/>
          </a:bodyPr>
          <a:lstStyle/>
          <a:p>
            <a:pPr algn="l" rtl="0"/>
            <a:r>
              <a:rPr lang="zh-CN" altLang="en-US" dirty="0"/>
              <a:t>Why hang on</a:t>
            </a:r>
            <a:r>
              <a:rPr lang="en-US" altLang="zh-CN" dirty="0"/>
              <a:t>【Google</a:t>
            </a:r>
            <a:r>
              <a:rPr lang="zh-CN" altLang="en-US" dirty="0"/>
              <a:t>Shopping</a:t>
            </a:r>
            <a:r>
              <a:rPr lang="en-US" altLang="zh-CN" dirty="0"/>
              <a:t>】</a:t>
            </a:r>
            <a:r>
              <a:rPr lang="zh-CN" altLang="en-US" dirty="0"/>
              <a:t>There aren't many products?</a:t>
            </a:r>
            <a:endParaRPr lang="en-US" altLang="zh-CN" dirty="0"/>
          </a:p>
          <a:p>
            <a:pPr lvl="1" algn="l" rtl="0"/>
            <a:r>
              <a:rPr lang="zh-CN" altLang="en-US" sz="3600" dirty="0"/>
              <a:t>Because:</a:t>
            </a:r>
            <a:r>
              <a:rPr lang="zh-CN" altLang="en-US" sz="3600" dirty="0">
                <a:solidFill>
                  <a:srgbClr val="C00000"/>
                </a:solidFill>
              </a:rPr>
              <a:t>place</a:t>
            </a:r>
            <a:r>
              <a:rPr lang="zh-TW" altLang="en-US" sz="3600" dirty="0">
                <a:solidFill>
                  <a:srgbClr val="C00000"/>
                </a:solidFill>
              </a:rPr>
              <a:t>Products in</a:t>
            </a:r>
            <a:r>
              <a:rPr lang="en-US" altLang="zh-TW" sz="3600" dirty="0">
                <a:solidFill>
                  <a:srgbClr val="C00000"/>
                </a:solidFill>
              </a:rPr>
              <a:t>Google Shopping</a:t>
            </a:r>
            <a:r>
              <a:rPr lang="zh-TW" altLang="en-US" sz="3600" dirty="0">
                <a:solidFill>
                  <a:srgbClr val="C00000"/>
                </a:solidFill>
              </a:rPr>
              <a:t>yes</a:t>
            </a:r>
            <a:r>
              <a:rPr lang="zh-TW" altLang="en-US" sz="3600" dirty="0">
                <a:solidFill>
                  <a:srgbClr val="C00000"/>
                </a:solidFill>
                <a:highlight>
                  <a:srgbClr val="FFFF00"/>
                </a:highlight>
              </a:rPr>
              <a:t>To be paid</a:t>
            </a:r>
            <a:endParaRPr lang="en-US" altLang="zh-TW" sz="3600" dirty="0">
              <a:solidFill>
                <a:srgbClr val="C00000"/>
              </a:solidFill>
              <a:highlight>
                <a:srgbClr val="FFFF00"/>
              </a:highlight>
            </a:endParaRPr>
          </a:p>
          <a:p>
            <a:pPr lvl="1" algn="l" rtl="0"/>
            <a:r>
              <a:rPr lang="en-US" altLang="zh-TW" sz="3600" dirty="0">
                <a:solidFill>
                  <a:srgbClr val="7030A0"/>
                </a:solidFill>
              </a:rPr>
              <a:t>(1).</a:t>
            </a:r>
            <a:r>
              <a:rPr lang="zh-TW" altLang="en-US" sz="3600" dirty="0">
                <a:solidFill>
                  <a:srgbClr val="7030A0"/>
                </a:solidFill>
              </a:rPr>
              <a:t>If someone</a:t>
            </a:r>
            <a:r>
              <a:rPr lang="zh-TW" altLang="en-US" sz="3600" u="sng" dirty="0">
                <a:solidFill>
                  <a:srgbClr val="7030A0"/>
                </a:solidFill>
              </a:rPr>
              <a:t>Click</a:t>
            </a:r>
            <a:r>
              <a:rPr lang="zh-TW" altLang="en-US" sz="3600" dirty="0">
                <a:solidFill>
                  <a:srgbClr val="7030A0"/>
                </a:solidFill>
              </a:rPr>
              <a:t>Merchant's website</a:t>
            </a:r>
            <a:endParaRPr lang="en-US" altLang="zh-TW" sz="3600" dirty="0">
              <a:solidFill>
                <a:srgbClr val="7030A0"/>
              </a:solidFill>
            </a:endParaRPr>
          </a:p>
          <a:p>
            <a:pPr lvl="1" algn="l" rtl="0"/>
            <a:r>
              <a:rPr lang="en-US" altLang="zh-TW" sz="3600" dirty="0">
                <a:solidFill>
                  <a:srgbClr val="7030A0"/>
                </a:solidFill>
              </a:rPr>
              <a:t>(2).</a:t>
            </a:r>
            <a:r>
              <a:rPr lang="zh-TW" altLang="en-US" sz="3600" dirty="0">
                <a:solidFill>
                  <a:srgbClr val="7030A0"/>
                </a:solidFill>
              </a:rPr>
              <a:t>Directly on the website</a:t>
            </a:r>
            <a:r>
              <a:rPr lang="zh-TW" altLang="en-US" sz="3600" u="sng" dirty="0">
                <a:solidFill>
                  <a:srgbClr val="7030A0"/>
                </a:solidFill>
              </a:rPr>
              <a:t>Buy</a:t>
            </a:r>
            <a:r>
              <a:rPr lang="zh-TW" altLang="en-US" sz="3600" dirty="0">
                <a:solidFill>
                  <a:srgbClr val="7030A0"/>
                </a:solidFill>
              </a:rPr>
              <a:t>Hour,</a:t>
            </a:r>
            <a:endParaRPr lang="en-US" altLang="zh-TW" sz="3600" dirty="0">
              <a:solidFill>
                <a:srgbClr val="7030A0"/>
              </a:solidFill>
            </a:endParaRPr>
          </a:p>
          <a:p>
            <a:pPr lvl="1" algn="l" rtl="0"/>
            <a:r>
              <a:rPr lang="zh-TW" altLang="en-US" sz="3600" dirty="0"/>
              <a:t>Merchants must pay</a:t>
            </a:r>
            <a:r>
              <a:rPr lang="en-US" altLang="zh-TW" sz="3600" dirty="0"/>
              <a:t>Google</a:t>
            </a:r>
            <a:endParaRPr lang="en-US" altLang="zh-CN" sz="3600" dirty="0"/>
          </a:p>
          <a:p>
            <a:pPr lvl="1" algn="l" rtl="0"/>
            <a:endParaRPr lang="zh-TW" altLang="en-US" dirty="0"/>
          </a:p>
        </p:txBody>
      </p:sp>
      <p:sp>
        <p:nvSpPr>
          <p:cNvPr id="3" name="標題 2">
            <a:extLst>
              <a:ext uri="{FF2B5EF4-FFF2-40B4-BE49-F238E27FC236}">
                <a16:creationId xmlns:a16="http://schemas.microsoft.com/office/drawing/2014/main" id="{A5CD40EB-4912-42ED-B717-9D05D987B9EE}"/>
              </a:ext>
            </a:extLst>
          </p:cNvPr>
          <p:cNvSpPr>
            <a:spLocks noGrp="1"/>
          </p:cNvSpPr>
          <p:nvPr>
            <p:ph type="title"/>
          </p:nvPr>
        </p:nvSpPr>
        <p:spPr/>
        <p:txBody>
          <a:bodyPr>
            <a:normAutofit/>
          </a:bodyPr>
          <a:lstStyle/>
          <a:p>
            <a:pPr rtl="0"/>
            <a:r>
              <a:rPr lang="en-US" altLang="zh-CN" dirty="0"/>
              <a:t>Google Shopping</a:t>
            </a:r>
            <a:endParaRPr lang="zh-TW" altLang="en-US" dirty="0"/>
          </a:p>
        </p:txBody>
      </p:sp>
    </p:spTree>
    <p:extLst>
      <p:ext uri="{BB962C8B-B14F-4D97-AF65-F5344CB8AC3E}">
        <p14:creationId xmlns:p14="http://schemas.microsoft.com/office/powerpoint/2010/main" val="505536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8161595-9FC3-47F9-88E8-F3596BB72465}"/>
              </a:ext>
            </a:extLst>
          </p:cNvPr>
          <p:cNvSpPr>
            <a:spLocks noGrp="1"/>
          </p:cNvSpPr>
          <p:nvPr>
            <p:ph type="subTitle" idx="1"/>
          </p:nvPr>
        </p:nvSpPr>
        <p:spPr/>
        <p:txBody>
          <a:bodyPr>
            <a:normAutofit fontScale="85000" lnSpcReduction="10000"/>
          </a:bodyPr>
          <a:lstStyle/>
          <a:p>
            <a:pPr rtl="0"/>
            <a:r>
              <a:rPr lang="en-US" altLang="zh-CN" sz="7800" dirty="0" err="1"/>
              <a:t>Youtube</a:t>
            </a:r>
            <a:r>
              <a:rPr lang="en-US" altLang="zh-CN" sz="7800" dirty="0"/>
              <a:t> Shopping</a:t>
            </a:r>
          </a:p>
          <a:p>
            <a:pPr rtl="0"/>
            <a:r>
              <a:rPr lang="en-US" altLang="zh-CN" sz="5800" dirty="0"/>
              <a:t>Tagging Products in Videos, Live Streaming for Sales</a:t>
            </a:r>
            <a:endParaRPr lang="zh-TW" altLang="en-US" sz="5800" dirty="0"/>
          </a:p>
        </p:txBody>
      </p:sp>
    </p:spTree>
    <p:extLst>
      <p:ext uri="{BB962C8B-B14F-4D97-AF65-F5344CB8AC3E}">
        <p14:creationId xmlns:p14="http://schemas.microsoft.com/office/powerpoint/2010/main" val="3558736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56191B8-D8E0-4ED0-A4C6-E7334520315B}"/>
              </a:ext>
            </a:extLst>
          </p:cNvPr>
          <p:cNvSpPr>
            <a:spLocks noGrp="1"/>
          </p:cNvSpPr>
          <p:nvPr>
            <p:ph idx="1"/>
          </p:nvPr>
        </p:nvSpPr>
        <p:spPr/>
        <p:txBody>
          <a:bodyPr>
            <a:normAutofit fontScale="85000" lnSpcReduction="20000"/>
          </a:bodyPr>
          <a:lstStyle/>
          <a:p>
            <a:pPr algn="l" rtl="0"/>
            <a:r>
              <a:rPr lang="zh-TW" altLang="en-US" dirty="0">
                <a:solidFill>
                  <a:srgbClr val="7030A0"/>
                </a:solidFill>
              </a:rPr>
              <a:t>Integrated shopping experience</a:t>
            </a:r>
            <a:r>
              <a:rPr lang="zh-CN" altLang="en-US" dirty="0">
                <a:solidFill>
                  <a:srgbClr val="7030A0"/>
                </a:solidFill>
              </a:rPr>
              <a:t>:</a:t>
            </a:r>
            <a:endParaRPr lang="en-US" altLang="zh-TW" dirty="0">
              <a:solidFill>
                <a:srgbClr val="7030A0"/>
              </a:solidFill>
            </a:endParaRPr>
          </a:p>
          <a:p>
            <a:pPr lvl="1" algn="l" rtl="0"/>
            <a:r>
              <a:rPr lang="zh-TW" altLang="en-US" dirty="0"/>
              <a:t>Allow viewers to easily browse and purchase products while watching videos.</a:t>
            </a:r>
          </a:p>
          <a:p>
            <a:pPr algn="l" rtl="0"/>
            <a:r>
              <a:rPr lang="zh-TW" altLang="en-US" dirty="0">
                <a:solidFill>
                  <a:srgbClr val="7030A0"/>
                </a:solidFill>
              </a:rPr>
              <a:t>Product Information Card</a:t>
            </a:r>
            <a:r>
              <a:rPr lang="zh-CN" altLang="en-US" dirty="0">
                <a:solidFill>
                  <a:srgbClr val="7030A0"/>
                </a:solidFill>
              </a:rPr>
              <a:t>:</a:t>
            </a:r>
            <a:endParaRPr lang="en-US" altLang="zh-TW" dirty="0">
              <a:solidFill>
                <a:srgbClr val="7030A0"/>
              </a:solidFill>
            </a:endParaRPr>
          </a:p>
          <a:p>
            <a:pPr lvl="1" algn="l" rtl="0"/>
            <a:r>
              <a:rPr lang="zh-TW" altLang="en-US" dirty="0"/>
              <a:t>A product information card will be displayed during video playback.</a:t>
            </a:r>
            <a:endParaRPr lang="en-US" altLang="zh-TW" dirty="0"/>
          </a:p>
          <a:p>
            <a:pPr lvl="1" algn="l" rtl="0"/>
            <a:r>
              <a:rPr lang="zh-TW" altLang="en-US" dirty="0"/>
              <a:t>Contains information such as product pictures, prices, and product descriptions.</a:t>
            </a:r>
          </a:p>
          <a:p>
            <a:pPr algn="l" rtl="0"/>
            <a:r>
              <a:rPr lang="zh-TW" altLang="en-US" dirty="0">
                <a:solidFill>
                  <a:srgbClr val="7030A0"/>
                </a:solidFill>
              </a:rPr>
              <a:t>Product Link</a:t>
            </a:r>
            <a:r>
              <a:rPr lang="zh-CN" altLang="en-US" dirty="0">
                <a:solidFill>
                  <a:srgbClr val="7030A0"/>
                </a:solidFill>
              </a:rPr>
              <a:t>:</a:t>
            </a:r>
            <a:endParaRPr lang="en-US" altLang="zh-TW" dirty="0">
              <a:solidFill>
                <a:srgbClr val="7030A0"/>
              </a:solidFill>
            </a:endParaRPr>
          </a:p>
          <a:p>
            <a:pPr lvl="1" algn="l" rtl="0"/>
            <a:r>
              <a:rPr lang="zh-TW" altLang="en-US" dirty="0"/>
              <a:t>Visitors can click on the link on the product information card.</a:t>
            </a:r>
            <a:endParaRPr lang="en-US" altLang="zh-TW" dirty="0"/>
          </a:p>
          <a:p>
            <a:pPr lvl="1" algn="l" rtl="0"/>
            <a:r>
              <a:rPr lang="zh-TW" altLang="en-US" dirty="0"/>
              <a:t>Go directly to the product page of the relevant shopping platform to make a purchase.</a:t>
            </a:r>
          </a:p>
        </p:txBody>
      </p:sp>
      <p:sp>
        <p:nvSpPr>
          <p:cNvPr id="3" name="標題 2">
            <a:extLst>
              <a:ext uri="{FF2B5EF4-FFF2-40B4-BE49-F238E27FC236}">
                <a16:creationId xmlns:a16="http://schemas.microsoft.com/office/drawing/2014/main" id="{25D20072-4453-4A9E-B747-83BC9E2DDA06}"/>
              </a:ext>
            </a:extLst>
          </p:cNvPr>
          <p:cNvSpPr>
            <a:spLocks noGrp="1"/>
          </p:cNvSpPr>
          <p:nvPr>
            <p:ph type="title"/>
          </p:nvPr>
        </p:nvSpPr>
        <p:spPr/>
        <p:txBody>
          <a:bodyPr>
            <a:noAutofit/>
          </a:bodyPr>
          <a:lstStyle/>
          <a:p>
            <a:pPr rtl="0"/>
            <a:r>
              <a:rPr lang="en-US" altLang="zh-CN" sz="4000" dirty="0" err="1"/>
              <a:t>Youtube</a:t>
            </a:r>
            <a:r>
              <a:rPr lang="en-US" altLang="zh-CN" sz="4000" dirty="0"/>
              <a:t> Shopping</a:t>
            </a:r>
            <a:br>
              <a:rPr lang="en-US" altLang="zh-CN" sz="4000" dirty="0"/>
            </a:br>
            <a:r>
              <a:rPr lang="en-US" altLang="zh-CN" sz="2800" dirty="0"/>
              <a:t>Tagging Products in Videos, Live Streaming for Sales</a:t>
            </a:r>
            <a:endParaRPr lang="zh-TW" altLang="en-US" sz="2800" dirty="0"/>
          </a:p>
        </p:txBody>
      </p:sp>
    </p:spTree>
    <p:extLst>
      <p:ext uri="{BB962C8B-B14F-4D97-AF65-F5344CB8AC3E}">
        <p14:creationId xmlns:p14="http://schemas.microsoft.com/office/powerpoint/2010/main" val="38030683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8D33EAB-1883-4859-90D9-62E5CA3546B0}"/>
              </a:ext>
            </a:extLst>
          </p:cNvPr>
          <p:cNvSpPr>
            <a:spLocks noGrp="1"/>
          </p:cNvSpPr>
          <p:nvPr>
            <p:ph idx="1"/>
          </p:nvPr>
        </p:nvSpPr>
        <p:spPr/>
        <p:txBody>
          <a:bodyPr/>
          <a:lstStyle/>
          <a:p>
            <a:pPr algn="l" rtl="0"/>
            <a:r>
              <a:rPr lang="zh-TW" altLang="en-US" b="1" i="0" dirty="0">
                <a:solidFill>
                  <a:srgbClr val="0F0F0F"/>
                </a:solidFill>
                <a:effectLst/>
                <a:latin typeface="Roboto" panose="02000000000000000000" pitchFamily="2" charset="0"/>
              </a:rPr>
              <a:t>New autumn and winter colors and your favorite color-blocked polka-dot jackets</a:t>
            </a:r>
          </a:p>
          <a:p>
            <a:pPr lvl="1" algn="l" rtl="0"/>
            <a:r>
              <a:rPr lang="en-US" altLang="zh-TW" dirty="0">
                <a:hlinkClick r:id="rId2"/>
              </a:rPr>
              <a:t>https://www.youtube.com/watch?v=Kotv9ln-3Fg&amp;list=PLPh89N96p447xu4fBpJKapUiwPJ7A7Nok&amp;index=5</a:t>
            </a:r>
            <a:endParaRPr lang="en-US" altLang="zh-TW" dirty="0"/>
          </a:p>
          <a:p>
            <a:pPr lvl="1" algn="l" rtl="0"/>
            <a:endParaRPr lang="zh-TW" altLang="en-US" dirty="0"/>
          </a:p>
        </p:txBody>
      </p:sp>
      <p:sp>
        <p:nvSpPr>
          <p:cNvPr id="3" name="標題 2">
            <a:extLst>
              <a:ext uri="{FF2B5EF4-FFF2-40B4-BE49-F238E27FC236}">
                <a16:creationId xmlns:a16="http://schemas.microsoft.com/office/drawing/2014/main" id="{6B99840A-84E3-4AE4-8AB7-AB70307508C5}"/>
              </a:ext>
            </a:extLst>
          </p:cNvPr>
          <p:cNvSpPr>
            <a:spLocks noGrp="1"/>
          </p:cNvSpPr>
          <p:nvPr>
            <p:ph type="title"/>
          </p:nvPr>
        </p:nvSpPr>
        <p:spPr/>
        <p:txBody>
          <a:bodyPr>
            <a:noAutofit/>
          </a:bodyPr>
          <a:lstStyle/>
          <a:p>
            <a:pPr rtl="0"/>
            <a:r>
              <a:rPr lang="en-US" altLang="zh-CN" sz="4000" dirty="0" err="1"/>
              <a:t>Youtube</a:t>
            </a:r>
            <a:r>
              <a:rPr lang="en-US" altLang="zh-CN" sz="4000" dirty="0"/>
              <a:t> Shopping</a:t>
            </a:r>
            <a:br>
              <a:rPr lang="en-US" altLang="zh-CN" sz="4000" dirty="0"/>
            </a:br>
            <a:r>
              <a:rPr lang="en-US" altLang="zh-CN" sz="2800" dirty="0"/>
              <a:t>Tagging Products in Videos, Live Streaming for Sales</a:t>
            </a:r>
            <a:endParaRPr lang="zh-TW" altLang="en-US" sz="2800" dirty="0"/>
          </a:p>
        </p:txBody>
      </p:sp>
      <p:pic>
        <p:nvPicPr>
          <p:cNvPr id="7" name="圖片 6">
            <a:extLst>
              <a:ext uri="{FF2B5EF4-FFF2-40B4-BE49-F238E27FC236}">
                <a16:creationId xmlns:a16="http://schemas.microsoft.com/office/drawing/2014/main" id="{04B882B4-C056-4B6D-A082-AF2936F33204}"/>
              </a:ext>
            </a:extLst>
          </p:cNvPr>
          <p:cNvPicPr>
            <a:picLocks noChangeAspect="1"/>
          </p:cNvPicPr>
          <p:nvPr/>
        </p:nvPicPr>
        <p:blipFill>
          <a:blip r:embed="rId3"/>
          <a:stretch>
            <a:fillRect/>
          </a:stretch>
        </p:blipFill>
        <p:spPr>
          <a:xfrm>
            <a:off x="3505820" y="3299381"/>
            <a:ext cx="5638180" cy="3604656"/>
          </a:xfrm>
          <a:prstGeom prst="rect">
            <a:avLst/>
          </a:prstGeom>
        </p:spPr>
      </p:pic>
    </p:spTree>
    <p:extLst>
      <p:ext uri="{BB962C8B-B14F-4D97-AF65-F5344CB8AC3E}">
        <p14:creationId xmlns:p14="http://schemas.microsoft.com/office/powerpoint/2010/main" val="28674687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44A4690-1D3D-4B4F-879F-791CB65CD9B0}"/>
              </a:ext>
            </a:extLst>
          </p:cNvPr>
          <p:cNvSpPr>
            <a:spLocks noGrp="1"/>
          </p:cNvSpPr>
          <p:nvPr>
            <p:ph idx="1"/>
          </p:nvPr>
        </p:nvSpPr>
        <p:spPr>
          <a:xfrm>
            <a:off x="146481" y="1515359"/>
            <a:ext cx="8851037" cy="5121275"/>
          </a:xfrm>
        </p:spPr>
        <p:txBody>
          <a:bodyPr>
            <a:normAutofit/>
          </a:bodyPr>
          <a:lstStyle/>
          <a:p>
            <a:pPr algn="l" rtl="0"/>
            <a:r>
              <a:rPr lang="en-US" altLang="zh-TW" sz="2400" dirty="0">
                <a:hlinkClick r:id="rId2"/>
              </a:rPr>
              <a:t>https://youtu.be/RJus4obV2pU?list=PLPh89N96p447xu4fBpJKapUiwPJ7A7Nok&amp;t=2783</a:t>
            </a:r>
            <a:endParaRPr lang="en-US" altLang="zh-TW" sz="2400" dirty="0"/>
          </a:p>
          <a:p>
            <a:pPr algn="l" rtl="0"/>
            <a:endParaRPr lang="zh-TW" altLang="en-US" sz="2400" dirty="0"/>
          </a:p>
        </p:txBody>
      </p:sp>
      <p:sp>
        <p:nvSpPr>
          <p:cNvPr id="3" name="標題 2">
            <a:extLst>
              <a:ext uri="{FF2B5EF4-FFF2-40B4-BE49-F238E27FC236}">
                <a16:creationId xmlns:a16="http://schemas.microsoft.com/office/drawing/2014/main" id="{E15A93FC-854A-4B61-8B78-9547E0AEDCE7}"/>
              </a:ext>
            </a:extLst>
          </p:cNvPr>
          <p:cNvSpPr>
            <a:spLocks noGrp="1"/>
          </p:cNvSpPr>
          <p:nvPr>
            <p:ph type="title"/>
          </p:nvPr>
        </p:nvSpPr>
        <p:spPr/>
        <p:txBody>
          <a:bodyPr>
            <a:noAutofit/>
          </a:bodyPr>
          <a:lstStyle/>
          <a:p>
            <a:pPr rtl="0"/>
            <a:r>
              <a:rPr lang="zh-CN" altLang="en-US" sz="3600" dirty="0"/>
              <a:t>You can also directly mark the link of the product in the video</a:t>
            </a:r>
            <a:endParaRPr lang="zh-TW" altLang="en-US" sz="3600" dirty="0"/>
          </a:p>
        </p:txBody>
      </p:sp>
      <p:pic>
        <p:nvPicPr>
          <p:cNvPr id="5" name="圖片 4">
            <a:extLst>
              <a:ext uri="{FF2B5EF4-FFF2-40B4-BE49-F238E27FC236}">
                <a16:creationId xmlns:a16="http://schemas.microsoft.com/office/drawing/2014/main" id="{8FFF8FAC-FFE4-4C1C-9BA9-C3EB31312743}"/>
              </a:ext>
            </a:extLst>
          </p:cNvPr>
          <p:cNvPicPr>
            <a:picLocks noChangeAspect="1"/>
          </p:cNvPicPr>
          <p:nvPr/>
        </p:nvPicPr>
        <p:blipFill>
          <a:blip r:embed="rId3"/>
          <a:stretch>
            <a:fillRect/>
          </a:stretch>
        </p:blipFill>
        <p:spPr>
          <a:xfrm>
            <a:off x="146481" y="2340233"/>
            <a:ext cx="8436990" cy="4394122"/>
          </a:xfrm>
          <a:prstGeom prst="rect">
            <a:avLst/>
          </a:prstGeom>
        </p:spPr>
      </p:pic>
    </p:spTree>
    <p:extLst>
      <p:ext uri="{BB962C8B-B14F-4D97-AF65-F5344CB8AC3E}">
        <p14:creationId xmlns:p14="http://schemas.microsoft.com/office/powerpoint/2010/main" val="2599977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8161595-9FC3-47F9-88E8-F3596BB72465}"/>
              </a:ext>
            </a:extLst>
          </p:cNvPr>
          <p:cNvSpPr>
            <a:spLocks noGrp="1"/>
          </p:cNvSpPr>
          <p:nvPr>
            <p:ph type="subTitle" idx="1"/>
          </p:nvPr>
        </p:nvSpPr>
        <p:spPr/>
        <p:txBody>
          <a:bodyPr>
            <a:normAutofit/>
          </a:bodyPr>
          <a:lstStyle/>
          <a:p>
            <a:pPr rtl="0"/>
            <a:r>
              <a:rPr lang="en-US" altLang="zh-TW" dirty="0"/>
              <a:t>IG </a:t>
            </a:r>
            <a:r>
              <a:rPr lang="zh-TW" altLang="en-US" dirty="0"/>
              <a:t>shop</a:t>
            </a:r>
          </a:p>
        </p:txBody>
      </p:sp>
    </p:spTree>
    <p:extLst>
      <p:ext uri="{BB962C8B-B14F-4D97-AF65-F5344CB8AC3E}">
        <p14:creationId xmlns:p14="http://schemas.microsoft.com/office/powerpoint/2010/main" val="15234358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9194264-3272-41FA-8984-BE784D0AC33E}"/>
              </a:ext>
            </a:extLst>
          </p:cNvPr>
          <p:cNvSpPr>
            <a:spLocks noGrp="1"/>
          </p:cNvSpPr>
          <p:nvPr>
            <p:ph idx="1"/>
          </p:nvPr>
        </p:nvSpPr>
        <p:spPr/>
        <p:txBody>
          <a:bodyPr>
            <a:normAutofit fontScale="77500" lnSpcReduction="20000"/>
          </a:bodyPr>
          <a:lstStyle/>
          <a:p>
            <a:pPr algn="l" rtl="0"/>
            <a:r>
              <a:rPr lang="en-US" altLang="zh-TW" dirty="0">
                <a:solidFill>
                  <a:srgbClr val="7030A0"/>
                </a:solidFill>
              </a:rPr>
              <a:t>IG</a:t>
            </a:r>
            <a:r>
              <a:rPr lang="zh-TW" altLang="en-US" dirty="0">
                <a:solidFill>
                  <a:srgbClr val="7030A0"/>
                </a:solidFill>
              </a:rPr>
              <a:t>Shopping, also known as</a:t>
            </a:r>
            <a:r>
              <a:rPr lang="en-US" altLang="zh-TW" dirty="0">
                <a:solidFill>
                  <a:srgbClr val="7030A0"/>
                </a:solidFill>
              </a:rPr>
              <a:t>IG</a:t>
            </a:r>
            <a:r>
              <a:rPr lang="zh-TW" altLang="en-US" dirty="0">
                <a:solidFill>
                  <a:srgbClr val="7030A0"/>
                </a:solidFill>
              </a:rPr>
              <a:t>shop</a:t>
            </a:r>
            <a:r>
              <a:rPr lang="zh-TW" altLang="en-US" dirty="0"/>
              <a:t>,yes</a:t>
            </a:r>
            <a:r>
              <a:rPr lang="en-US" altLang="zh-TW" dirty="0"/>
              <a:t>Instagram</a:t>
            </a:r>
            <a:r>
              <a:rPr lang="zh-TW" altLang="en-US" dirty="0"/>
              <a:t>An e-commerce feature on</a:t>
            </a:r>
            <a:endParaRPr lang="en-US" altLang="zh-TW" dirty="0"/>
          </a:p>
          <a:p>
            <a:pPr lvl="1" algn="l" rtl="0"/>
            <a:r>
              <a:rPr lang="zh-TW" altLang="en-US" sz="3600" dirty="0"/>
              <a:t>Allow users to one-stop</a:t>
            </a:r>
            <a:r>
              <a:rPr lang="en-US" altLang="zh-TW" sz="3600" dirty="0"/>
              <a:t>IG</a:t>
            </a:r>
            <a:r>
              <a:rPr lang="zh-TW" altLang="en-US" sz="3600" dirty="0"/>
              <a:t>Purchase items on .</a:t>
            </a:r>
            <a:endParaRPr lang="en-US" altLang="zh-TW" sz="3600" dirty="0"/>
          </a:p>
          <a:p>
            <a:pPr lvl="1" algn="l" rtl="0"/>
            <a:r>
              <a:rPr lang="zh-TW" altLang="en-US" sz="3600" dirty="0"/>
              <a:t>This feature was added in</a:t>
            </a:r>
            <a:r>
              <a:rPr lang="en-US" altLang="zh-TW" sz="5400" dirty="0">
                <a:solidFill>
                  <a:srgbClr val="C00000"/>
                </a:solidFill>
                <a:highlight>
                  <a:srgbClr val="FFFF00"/>
                </a:highlight>
              </a:rPr>
              <a:t>2020</a:t>
            </a:r>
            <a:r>
              <a:rPr lang="zh-TW" altLang="en-US" sz="5400" dirty="0">
                <a:solidFill>
                  <a:srgbClr val="C00000"/>
                </a:solidFill>
                <a:highlight>
                  <a:srgbClr val="FFFF00"/>
                </a:highlight>
              </a:rPr>
              <a:t>Year</a:t>
            </a:r>
            <a:r>
              <a:rPr lang="zh-TW" altLang="en-US" sz="3600" dirty="0"/>
              <a:t>roll out,</a:t>
            </a:r>
            <a:r>
              <a:rPr lang="zh-TW" altLang="en-US" sz="3600" dirty="0">
                <a:solidFill>
                  <a:srgbClr val="C00000"/>
                </a:solidFill>
              </a:rPr>
              <a:t>It caused a heated response at the time</a:t>
            </a:r>
            <a:endParaRPr lang="en-US" altLang="zh-TW" sz="3600" dirty="0">
              <a:solidFill>
                <a:srgbClr val="C00000"/>
              </a:solidFill>
            </a:endParaRPr>
          </a:p>
          <a:p>
            <a:pPr lvl="1" algn="l" rtl="0"/>
            <a:r>
              <a:rPr lang="zh-TW" altLang="en-US" sz="3600" dirty="0"/>
              <a:t>Many experts at the time also estimated:</a:t>
            </a:r>
            <a:r>
              <a:rPr lang="en-US" altLang="zh-TW" sz="3600" dirty="0"/>
              <a:t>IG</a:t>
            </a:r>
            <a:r>
              <a:rPr lang="zh-TW" altLang="en-US" sz="3600" dirty="0"/>
              <a:t>and</a:t>
            </a:r>
            <a:r>
              <a:rPr lang="en-US" altLang="zh-TW" sz="3600" dirty="0"/>
              <a:t>FB</a:t>
            </a:r>
            <a:r>
              <a:rPr lang="zh-TW" altLang="en-US" sz="3600" dirty="0"/>
              <a:t>This move is undoubtedly an attack on the e-commerce market and will bring new business opportunities to social e-commerce.</a:t>
            </a:r>
          </a:p>
        </p:txBody>
      </p:sp>
      <p:sp>
        <p:nvSpPr>
          <p:cNvPr id="3" name="標題 2">
            <a:extLst>
              <a:ext uri="{FF2B5EF4-FFF2-40B4-BE49-F238E27FC236}">
                <a16:creationId xmlns:a16="http://schemas.microsoft.com/office/drawing/2014/main" id="{4A1A11EB-869A-4E6A-A836-268AEED85EDC}"/>
              </a:ext>
            </a:extLst>
          </p:cNvPr>
          <p:cNvSpPr>
            <a:spLocks noGrp="1"/>
          </p:cNvSpPr>
          <p:nvPr>
            <p:ph type="title"/>
          </p:nvPr>
        </p:nvSpPr>
        <p:spPr/>
        <p:txBody>
          <a:bodyPr>
            <a:normAutofit/>
          </a:bodyPr>
          <a:lstStyle/>
          <a:p>
            <a:pPr rtl="0"/>
            <a:r>
              <a:rPr lang="en-US" altLang="zh-TW" dirty="0"/>
              <a:t>IG </a:t>
            </a:r>
            <a:r>
              <a:rPr lang="zh-TW" altLang="en-US" dirty="0"/>
              <a:t>Shopping function</a:t>
            </a:r>
            <a:r>
              <a:rPr lang="en-US" altLang="zh-TW" dirty="0"/>
              <a:t> </a:t>
            </a:r>
            <a:endParaRPr lang="zh-TW" altLang="en-US" dirty="0"/>
          </a:p>
        </p:txBody>
      </p:sp>
    </p:spTree>
    <p:extLst>
      <p:ext uri="{BB962C8B-B14F-4D97-AF65-F5344CB8AC3E}">
        <p14:creationId xmlns:p14="http://schemas.microsoft.com/office/powerpoint/2010/main" val="69661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l" rtl="0"/>
            <a:r>
              <a:rPr b="1" dirty="0"/>
              <a:t>Influencers</a:t>
            </a:r>
            <a:r>
              <a:rPr dirty="0"/>
              <a:t>:</a:t>
            </a:r>
            <a:endParaRPr lang="en-US" dirty="0"/>
          </a:p>
          <a:p>
            <a:pPr lvl="1" algn="l" rtl="0"/>
            <a:r>
              <a:rPr dirty="0"/>
              <a:t>An influencer is usually an individual who has a large following on social media platforms and is able to influence others' purchasing decisions.</a:t>
            </a:r>
            <a:endParaRPr lang="en-US" dirty="0"/>
          </a:p>
          <a:p>
            <a:pPr algn="l" rtl="0"/>
            <a:r>
              <a:rPr b="1" dirty="0"/>
              <a:t>Key Opinion Leaders (KOL)</a:t>
            </a:r>
            <a:r>
              <a:rPr dirty="0"/>
              <a:t>:</a:t>
            </a:r>
            <a:endParaRPr lang="en-US" dirty="0"/>
          </a:p>
          <a:p>
            <a:pPr lvl="1" algn="l" rtl="0"/>
            <a:r>
              <a:rPr dirty="0"/>
              <a:t>KOL refers to people with expertise and influence in a specific field, whose opinions have a significant impact on the target audience.</a:t>
            </a:r>
          </a:p>
        </p:txBody>
      </p:sp>
      <p:sp>
        <p:nvSpPr>
          <p:cNvPr id="2" name="Title 1"/>
          <p:cNvSpPr>
            <a:spLocks noGrp="1"/>
          </p:cNvSpPr>
          <p:nvPr>
            <p:ph type="title"/>
          </p:nvPr>
        </p:nvSpPr>
        <p:spPr/>
        <p:txBody>
          <a:bodyPr>
            <a:normAutofit fontScale="90000"/>
          </a:bodyPr>
          <a:lstStyle/>
          <a:p>
            <a:pPr rtl="0"/>
            <a:r>
              <a:rPr dirty="0"/>
              <a:t>Definition of Internet </a:t>
            </a:r>
            <a:r>
              <a:rPr lang="en-US" altLang="zh-TW" dirty="0"/>
              <a:t>Influencers </a:t>
            </a:r>
            <a:r>
              <a:rPr dirty="0"/>
              <a:t>and KOLs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9194264-3272-41FA-8984-BE784D0AC33E}"/>
              </a:ext>
            </a:extLst>
          </p:cNvPr>
          <p:cNvSpPr>
            <a:spLocks noGrp="1"/>
          </p:cNvSpPr>
          <p:nvPr>
            <p:ph idx="1"/>
          </p:nvPr>
        </p:nvSpPr>
        <p:spPr/>
        <p:txBody>
          <a:bodyPr>
            <a:normAutofit fontScale="62500" lnSpcReduction="20000"/>
          </a:bodyPr>
          <a:lstStyle/>
          <a:p>
            <a:pPr algn="l" rtl="0"/>
            <a:r>
              <a:rPr lang="zh-CN" altLang="en-US" sz="5200" dirty="0"/>
              <a:t>but</a:t>
            </a:r>
            <a:r>
              <a:rPr lang="zh-TW" altLang="en-US" sz="5200" dirty="0"/>
              <a:t>from</a:t>
            </a:r>
            <a:r>
              <a:rPr lang="en-US" altLang="zh-TW" sz="5200" dirty="0"/>
              <a:t>IG</a:t>
            </a:r>
            <a:r>
              <a:rPr lang="zh-TW" altLang="en-US" sz="5200" dirty="0"/>
              <a:t>Since the launch of the shopping mall, Taiwan has always</a:t>
            </a:r>
            <a:r>
              <a:rPr lang="zh-CN" altLang="en-US" sz="5200" dirty="0">
                <a:solidFill>
                  <a:srgbClr val="7030A0"/>
                </a:solidFill>
                <a:highlight>
                  <a:srgbClr val="FFFF00"/>
                </a:highlight>
              </a:rPr>
              <a:t>Unable</a:t>
            </a:r>
            <a:r>
              <a:rPr lang="zh-TW" altLang="en-US" sz="5200" dirty="0">
                <a:solidFill>
                  <a:srgbClr val="7030A0"/>
                </a:solidFill>
                <a:highlight>
                  <a:srgbClr val="FFFF00"/>
                </a:highlight>
              </a:rPr>
              <a:t>Use financial and logistics services</a:t>
            </a:r>
            <a:r>
              <a:rPr lang="zh-CN" altLang="en-US" sz="5200" dirty="0"/>
              <a:t>:</a:t>
            </a:r>
            <a:endParaRPr lang="en-US" altLang="zh-TW" sz="5200" dirty="0"/>
          </a:p>
          <a:p>
            <a:pPr lvl="1" algn="l" rtl="0"/>
            <a:r>
              <a:rPr lang="zh-TW" altLang="en-US" sz="4000" dirty="0"/>
              <a:t>That is</a:t>
            </a:r>
            <a:r>
              <a:rPr lang="zh-TW" altLang="en-US" sz="4000" dirty="0">
                <a:solidFill>
                  <a:srgbClr val="C00000"/>
                </a:solidFill>
              </a:rPr>
              <a:t>Cannot be directly</a:t>
            </a:r>
            <a:r>
              <a:rPr lang="en-US" altLang="zh-TW" sz="4000" dirty="0">
                <a:solidFill>
                  <a:srgbClr val="C00000"/>
                </a:solidFill>
              </a:rPr>
              <a:t>IG</a:t>
            </a:r>
            <a:r>
              <a:rPr lang="zh-TW" altLang="en-US" sz="4000" dirty="0">
                <a:solidFill>
                  <a:srgbClr val="C00000"/>
                </a:solidFill>
              </a:rPr>
              <a:t>Checkout</a:t>
            </a:r>
            <a:r>
              <a:rPr lang="zh-TW" altLang="en-US" sz="4000" dirty="0"/>
              <a:t>, purchase goods.</a:t>
            </a:r>
            <a:endParaRPr lang="en-US" altLang="zh-TW" sz="4000" dirty="0"/>
          </a:p>
          <a:p>
            <a:pPr lvl="1" algn="l" rtl="0"/>
            <a:r>
              <a:rPr lang="zh-TW" altLang="en-US" sz="4000" dirty="0"/>
              <a:t>Seller</a:t>
            </a:r>
            <a:r>
              <a:rPr lang="zh-TW" altLang="en-US" sz="4000" dirty="0">
                <a:solidFill>
                  <a:srgbClr val="C00000"/>
                </a:solidFill>
              </a:rPr>
              <a:t>Can only</a:t>
            </a:r>
            <a:r>
              <a:rPr lang="en-US" altLang="zh-TW" sz="4000" dirty="0">
                <a:solidFill>
                  <a:srgbClr val="C00000"/>
                </a:solidFill>
              </a:rPr>
              <a:t>IG</a:t>
            </a:r>
            <a:r>
              <a:rPr lang="zh-TW" altLang="en-US" sz="4000" dirty="0">
                <a:solidFill>
                  <a:srgbClr val="C00000"/>
                </a:solidFill>
              </a:rPr>
              <a:t>Stores as "product catalogues"</a:t>
            </a:r>
            <a:r>
              <a:rPr lang="zh-TW" altLang="en-US" sz="4000" dirty="0"/>
              <a:t>,</a:t>
            </a:r>
            <a:endParaRPr lang="en-US" altLang="zh-TW" sz="4000" dirty="0"/>
          </a:p>
          <a:p>
            <a:pPr lvl="1" algn="l" rtl="0"/>
            <a:r>
              <a:rPr lang="zh-TW" altLang="en-US" sz="4000" dirty="0"/>
              <a:t>Consumers must also</a:t>
            </a:r>
            <a:r>
              <a:rPr lang="en-US" altLang="zh-CN" sz="4000" dirty="0"/>
              <a:t>【</a:t>
            </a:r>
            <a:r>
              <a:rPr lang="zh-TW" altLang="en-US" sz="4000" dirty="0">
                <a:solidFill>
                  <a:srgbClr val="C00000"/>
                </a:solidFill>
                <a:highlight>
                  <a:srgbClr val="FFFF00"/>
                </a:highlight>
              </a:rPr>
              <a:t>By link</a:t>
            </a:r>
            <a:r>
              <a:rPr lang="zh-CN" altLang="en-US" sz="4000" dirty="0">
                <a:solidFill>
                  <a:srgbClr val="C00000"/>
                </a:solidFill>
                <a:highlight>
                  <a:srgbClr val="FFFF00"/>
                </a:highlight>
              </a:rPr>
              <a:t>,</a:t>
            </a:r>
            <a:r>
              <a:rPr lang="zh-TW" altLang="en-US" sz="4000" dirty="0">
                <a:solidFill>
                  <a:srgbClr val="C00000"/>
                </a:solidFill>
                <a:highlight>
                  <a:srgbClr val="FFFF00"/>
                </a:highlight>
              </a:rPr>
              <a:t>Private Message</a:t>
            </a:r>
            <a:r>
              <a:rPr lang="en-US" altLang="zh-CN" sz="4000" dirty="0"/>
              <a:t>】</a:t>
            </a:r>
            <a:r>
              <a:rPr lang="zh-TW" altLang="en-US" sz="4000" dirty="0"/>
              <a:t>to purchase the product.</a:t>
            </a:r>
            <a:endParaRPr lang="en-US" altLang="zh-TW" sz="4000" dirty="0"/>
          </a:p>
          <a:p>
            <a:pPr lvl="1" algn="l" rtl="0"/>
            <a:r>
              <a:rPr lang="zh-TW" altLang="en-US" sz="4000" dirty="0"/>
              <a:t>therefore,</a:t>
            </a:r>
            <a:r>
              <a:rPr lang="en-US" altLang="zh-TW" sz="4000" dirty="0">
                <a:solidFill>
                  <a:srgbClr val="C00000"/>
                </a:solidFill>
              </a:rPr>
              <a:t>IG</a:t>
            </a:r>
            <a:r>
              <a:rPr lang="zh-TW" altLang="en-US" sz="4000" dirty="0">
                <a:solidFill>
                  <a:srgbClr val="C00000"/>
                </a:solidFill>
              </a:rPr>
              <a:t>Shopping</a:t>
            </a:r>
            <a:r>
              <a:rPr lang="en-US" altLang="zh-TW" sz="4000" dirty="0">
                <a:solidFill>
                  <a:srgbClr val="C00000"/>
                </a:solidFill>
              </a:rPr>
              <a:t>/IG</a:t>
            </a:r>
            <a:r>
              <a:rPr lang="zh-TW" altLang="en-US" sz="4000" dirty="0">
                <a:solidFill>
                  <a:srgbClr val="C00000"/>
                </a:solidFill>
              </a:rPr>
              <a:t>Stores in Taiwan</a:t>
            </a:r>
            <a:r>
              <a:rPr lang="en-US" altLang="zh-TW" sz="4000" dirty="0">
                <a:solidFill>
                  <a:srgbClr val="C00000"/>
                </a:solidFill>
              </a:rPr>
              <a:t>IG</a:t>
            </a:r>
            <a:r>
              <a:rPr lang="zh-TW" altLang="en-US" sz="4000" dirty="0">
                <a:solidFill>
                  <a:srgbClr val="C00000"/>
                </a:solidFill>
              </a:rPr>
              <a:t>It is not of much practical help to creators, business accounts or sellers.</a:t>
            </a:r>
          </a:p>
        </p:txBody>
      </p:sp>
      <p:sp>
        <p:nvSpPr>
          <p:cNvPr id="3" name="標題 2">
            <a:extLst>
              <a:ext uri="{FF2B5EF4-FFF2-40B4-BE49-F238E27FC236}">
                <a16:creationId xmlns:a16="http://schemas.microsoft.com/office/drawing/2014/main" id="{4A1A11EB-869A-4E6A-A836-268AEED85EDC}"/>
              </a:ext>
            </a:extLst>
          </p:cNvPr>
          <p:cNvSpPr>
            <a:spLocks noGrp="1"/>
          </p:cNvSpPr>
          <p:nvPr>
            <p:ph type="title"/>
          </p:nvPr>
        </p:nvSpPr>
        <p:spPr/>
        <p:txBody>
          <a:bodyPr>
            <a:normAutofit fontScale="90000"/>
          </a:bodyPr>
          <a:lstStyle/>
          <a:p>
            <a:pPr rtl="0"/>
            <a:r>
              <a:rPr lang="zh-CN" altLang="en-US" dirty="0"/>
              <a:t>Taiwan has not been able to use </a:t>
            </a:r>
            <a:r>
              <a:rPr lang="en-US" altLang="zh-TW" dirty="0"/>
              <a:t>IG </a:t>
            </a:r>
            <a:r>
              <a:rPr lang="zh-TW" altLang="en-US" dirty="0"/>
              <a:t>shop</a:t>
            </a:r>
          </a:p>
        </p:txBody>
      </p:sp>
    </p:spTree>
    <p:extLst>
      <p:ext uri="{BB962C8B-B14F-4D97-AF65-F5344CB8AC3E}">
        <p14:creationId xmlns:p14="http://schemas.microsoft.com/office/powerpoint/2010/main" val="438283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9194264-3272-41FA-8984-BE784D0AC33E}"/>
              </a:ext>
            </a:extLst>
          </p:cNvPr>
          <p:cNvSpPr>
            <a:spLocks noGrp="1"/>
          </p:cNvSpPr>
          <p:nvPr>
            <p:ph idx="1"/>
          </p:nvPr>
        </p:nvSpPr>
        <p:spPr/>
        <p:txBody>
          <a:bodyPr>
            <a:normAutofit fontScale="92500" lnSpcReduction="10000"/>
          </a:bodyPr>
          <a:lstStyle/>
          <a:p>
            <a:pPr algn="l" rtl="0"/>
            <a:r>
              <a:rPr lang="en-US" altLang="zh-TW" dirty="0"/>
              <a:t>IG</a:t>
            </a:r>
            <a:r>
              <a:rPr lang="zh-TW" altLang="en-US" dirty="0"/>
              <a:t>This means</a:t>
            </a:r>
            <a:r>
              <a:rPr lang="en-US" altLang="zh-TW" dirty="0"/>
              <a:t>IG</a:t>
            </a:r>
            <a:r>
              <a:rPr lang="zh-TW" altLang="en-US" dirty="0"/>
              <a:t>future</a:t>
            </a:r>
            <a:r>
              <a:rPr lang="zh-TW" altLang="en-US" dirty="0">
                <a:solidFill>
                  <a:srgbClr val="C00000"/>
                </a:solidFill>
              </a:rPr>
              <a:t>More focus on the creator</a:t>
            </a:r>
            <a:r>
              <a:rPr lang="zh-TW" altLang="en-US" dirty="0"/>
              <a:t>,let</a:t>
            </a:r>
            <a:r>
              <a:rPr lang="zh-TW" altLang="en-US" dirty="0">
                <a:solidFill>
                  <a:srgbClr val="C00000"/>
                </a:solidFill>
              </a:rPr>
              <a:t>Creators can better</a:t>
            </a:r>
            <a:r>
              <a:rPr lang="zh-TW" altLang="en-US" dirty="0">
                <a:solidFill>
                  <a:srgbClr val="C00000"/>
                </a:solidFill>
                <a:highlight>
                  <a:srgbClr val="FFFF00"/>
                </a:highlight>
              </a:rPr>
              <a:t>Create your own personal content</a:t>
            </a:r>
            <a:r>
              <a:rPr lang="zh-TW" altLang="en-US" dirty="0">
                <a:solidFill>
                  <a:srgbClr val="C00000"/>
                </a:solidFill>
              </a:rPr>
              <a:t>,</a:t>
            </a:r>
            <a:endParaRPr lang="en-US" altLang="zh-TW" dirty="0">
              <a:solidFill>
                <a:srgbClr val="C00000"/>
              </a:solidFill>
            </a:endParaRPr>
          </a:p>
          <a:p>
            <a:pPr lvl="1" algn="l" rtl="0"/>
            <a:r>
              <a:rPr lang="zh-TW" altLang="en-US" sz="4000" dirty="0"/>
              <a:t>exist</a:t>
            </a:r>
            <a:r>
              <a:rPr lang="en-US" altLang="zh-TW" sz="4000" dirty="0" err="1"/>
              <a:t>Youtube</a:t>
            </a:r>
            <a:r>
              <a:rPr lang="en-US" altLang="zh-TW" sz="4000" dirty="0"/>
              <a:t> </a:t>
            </a:r>
            <a:r>
              <a:rPr lang="zh-TW" altLang="en-US" sz="4000" dirty="0"/>
              <a:t>and</a:t>
            </a:r>
            <a:r>
              <a:rPr lang="en-US" altLang="zh-TW" sz="4000" dirty="0" err="1"/>
              <a:t>TikTok</a:t>
            </a:r>
            <a:r>
              <a:rPr lang="en-US" altLang="zh-TW" sz="4000" dirty="0"/>
              <a:t> </a:t>
            </a:r>
            <a:r>
              <a:rPr lang="zh-TW" altLang="en-US" sz="4000" dirty="0"/>
              <a:t>Under the influence of video platforms,</a:t>
            </a:r>
            <a:endParaRPr lang="en-US" altLang="zh-TW" sz="4000" dirty="0"/>
          </a:p>
          <a:p>
            <a:pPr lvl="1" algn="l" rtl="0"/>
            <a:r>
              <a:rPr lang="zh-TW" altLang="en-US" sz="4000" dirty="0"/>
              <a:t>Hope this will update you.</a:t>
            </a:r>
            <a:r>
              <a:rPr lang="zh-TW" altLang="en-US" sz="4000" dirty="0">
                <a:solidFill>
                  <a:srgbClr val="C00000"/>
                </a:solidFill>
              </a:rPr>
              <a:t>Preventing creators from leaving</a:t>
            </a:r>
            <a:endParaRPr lang="en-US" altLang="zh-TW" sz="4000" dirty="0">
              <a:solidFill>
                <a:srgbClr val="C00000"/>
              </a:solidFill>
            </a:endParaRPr>
          </a:p>
        </p:txBody>
      </p:sp>
      <p:sp>
        <p:nvSpPr>
          <p:cNvPr id="3" name="標題 2">
            <a:extLst>
              <a:ext uri="{FF2B5EF4-FFF2-40B4-BE49-F238E27FC236}">
                <a16:creationId xmlns:a16="http://schemas.microsoft.com/office/drawing/2014/main" id="{4A1A11EB-869A-4E6A-A836-268AEED85EDC}"/>
              </a:ext>
            </a:extLst>
          </p:cNvPr>
          <p:cNvSpPr>
            <a:spLocks noGrp="1"/>
          </p:cNvSpPr>
          <p:nvPr>
            <p:ph type="title"/>
          </p:nvPr>
        </p:nvSpPr>
        <p:spPr/>
        <p:txBody>
          <a:bodyPr>
            <a:noAutofit/>
          </a:bodyPr>
          <a:lstStyle/>
          <a:p>
            <a:pPr rtl="0"/>
            <a:r>
              <a:rPr lang="en-US" altLang="zh-TW" sz="2800" dirty="0"/>
              <a:t>After the 2023 update, IG Shopping/IG Shop has disappeared from the shortcut bar.</a:t>
            </a:r>
            <a:endParaRPr lang="zh-TW" altLang="en-US" sz="2800" dirty="0"/>
          </a:p>
        </p:txBody>
      </p:sp>
      <p:pic>
        <p:nvPicPr>
          <p:cNvPr id="2050" name="Picture 2" descr="IG快捷列介面截圖，IG購物IG商店已消失">
            <a:extLst>
              <a:ext uri="{FF2B5EF4-FFF2-40B4-BE49-F238E27FC236}">
                <a16:creationId xmlns:a16="http://schemas.microsoft.com/office/drawing/2014/main" id="{DAA45FCE-B708-4C24-B4C6-4867FB33F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326" y="5791857"/>
            <a:ext cx="2857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82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9194264-3272-41FA-8984-BE784D0AC33E}"/>
              </a:ext>
            </a:extLst>
          </p:cNvPr>
          <p:cNvSpPr>
            <a:spLocks noGrp="1"/>
          </p:cNvSpPr>
          <p:nvPr>
            <p:ph idx="1"/>
          </p:nvPr>
        </p:nvSpPr>
        <p:spPr/>
        <p:txBody>
          <a:bodyPr>
            <a:normAutofit fontScale="92500" lnSpcReduction="20000"/>
          </a:bodyPr>
          <a:lstStyle/>
          <a:p>
            <a:pPr algn="l" rtl="0"/>
            <a:r>
              <a:rPr lang="zh-CN" altLang="en-US" dirty="0"/>
              <a:t>Future direction: diversion</a:t>
            </a:r>
            <a:endParaRPr lang="en-US" altLang="zh-CN" dirty="0"/>
          </a:p>
          <a:p>
            <a:pPr lvl="1" algn="l" rtl="0"/>
            <a:r>
              <a:rPr lang="zh-TW" altLang="en-US" dirty="0">
                <a:solidFill>
                  <a:srgbClr val="7030A0"/>
                </a:solidFill>
                <a:highlight>
                  <a:srgbClr val="FFFF00"/>
                </a:highlight>
              </a:rPr>
              <a:t>let</a:t>
            </a:r>
            <a:r>
              <a:rPr lang="en-US" altLang="zh-TW" dirty="0">
                <a:solidFill>
                  <a:srgbClr val="7030A0"/>
                </a:solidFill>
                <a:highlight>
                  <a:srgbClr val="FFFF00"/>
                </a:highlight>
              </a:rPr>
              <a:t>IG</a:t>
            </a:r>
            <a:r>
              <a:rPr lang="zh-TW" altLang="en-US" dirty="0">
                <a:solidFill>
                  <a:srgbClr val="7030A0"/>
                </a:solidFill>
                <a:highlight>
                  <a:srgbClr val="FFFF00"/>
                </a:highlight>
              </a:rPr>
              <a:t>Account</a:t>
            </a:r>
            <a:r>
              <a:rPr lang="zh-CN" altLang="en-US" dirty="0"/>
              <a:t>:</a:t>
            </a:r>
            <a:r>
              <a:rPr lang="zh-TW" altLang="en-US" dirty="0"/>
              <a:t>responsible</a:t>
            </a:r>
            <a:r>
              <a:rPr lang="zh-TW" altLang="en-US" dirty="0">
                <a:solidFill>
                  <a:srgbClr val="7030A0"/>
                </a:solidFill>
              </a:rPr>
              <a:t>Attract more followers and exposure</a:t>
            </a:r>
            <a:r>
              <a:rPr lang="zh-TW" altLang="en-US" dirty="0"/>
              <a:t>;</a:t>
            </a:r>
            <a:endParaRPr lang="en-US" altLang="zh-TW" dirty="0"/>
          </a:p>
          <a:p>
            <a:pPr lvl="1" algn="l" rtl="0"/>
            <a:r>
              <a:rPr lang="zh-TW" altLang="en-US" dirty="0">
                <a:solidFill>
                  <a:srgbClr val="7030A0"/>
                </a:solidFill>
                <a:highlight>
                  <a:srgbClr val="FFFF00"/>
                </a:highlight>
              </a:rPr>
              <a:t>E-commerce sales</a:t>
            </a:r>
            <a:r>
              <a:rPr lang="zh-CN" altLang="en-US" dirty="0"/>
              <a:t>：Leave it to a more professional e-commerce business</a:t>
            </a:r>
            <a:r>
              <a:rPr lang="zh-TW" altLang="en-US" dirty="0"/>
              <a:t>Official Online Store</a:t>
            </a:r>
            <a:r>
              <a:rPr lang="en-US" altLang="zh-TW" dirty="0"/>
              <a:t>(</a:t>
            </a:r>
            <a:r>
              <a:rPr lang="zh-CN" altLang="en-US" dirty="0"/>
              <a:t>handle</a:t>
            </a:r>
            <a:r>
              <a:rPr lang="zh-TW" altLang="en-US" dirty="0"/>
              <a:t>Financial Logistics</a:t>
            </a:r>
            <a:r>
              <a:rPr lang="en-US" altLang="zh-TW" dirty="0"/>
              <a:t>)</a:t>
            </a:r>
          </a:p>
          <a:p>
            <a:pPr lvl="1" algn="l" rtl="0"/>
            <a:r>
              <a:rPr lang="zh-TW" altLang="en-US" dirty="0"/>
              <a:t>Community operators can gain exposure and traffic through content, and then direct some of the traffic to the official website store or product page.</a:t>
            </a:r>
            <a:endParaRPr lang="en-US" altLang="zh-TW" dirty="0"/>
          </a:p>
          <a:p>
            <a:pPr algn="l" rtl="0"/>
            <a:r>
              <a:rPr lang="en-US" altLang="zh-TW" dirty="0"/>
              <a:t>IG</a:t>
            </a:r>
            <a:r>
              <a:rPr lang="zh-TW" altLang="en-US" dirty="0"/>
              <a:t>official</a:t>
            </a:r>
            <a:r>
              <a:rPr lang="zh-CN" altLang="en-US" dirty="0"/>
              <a:t>:</a:t>
            </a:r>
            <a:r>
              <a:rPr lang="zh-TW" altLang="en-US" dirty="0"/>
              <a:t>Encourage users to</a:t>
            </a:r>
            <a:r>
              <a:rPr lang="en-US" altLang="zh-TW" dirty="0"/>
              <a:t>IG</a:t>
            </a:r>
            <a:r>
              <a:rPr lang="zh-TW" altLang="en-US" dirty="0"/>
              <a:t>Home</a:t>
            </a:r>
            <a:r>
              <a:rPr lang="zh-TW" altLang="en-US" dirty="0">
                <a:solidFill>
                  <a:srgbClr val="7030A0"/>
                </a:solidFill>
                <a:highlight>
                  <a:srgbClr val="FFFF00"/>
                </a:highlight>
              </a:rPr>
              <a:t>Put your own website link</a:t>
            </a:r>
            <a:r>
              <a:rPr lang="zh-TW" altLang="en-US" dirty="0"/>
              <a:t>,</a:t>
            </a:r>
            <a:endParaRPr lang="en-US" altLang="zh-TW" dirty="0"/>
          </a:p>
        </p:txBody>
      </p:sp>
      <p:sp>
        <p:nvSpPr>
          <p:cNvPr id="3" name="標題 2">
            <a:extLst>
              <a:ext uri="{FF2B5EF4-FFF2-40B4-BE49-F238E27FC236}">
                <a16:creationId xmlns:a16="http://schemas.microsoft.com/office/drawing/2014/main" id="{4A1A11EB-869A-4E6A-A836-268AEED85EDC}"/>
              </a:ext>
            </a:extLst>
          </p:cNvPr>
          <p:cNvSpPr>
            <a:spLocks noGrp="1"/>
          </p:cNvSpPr>
          <p:nvPr>
            <p:ph type="title"/>
          </p:nvPr>
        </p:nvSpPr>
        <p:spPr/>
        <p:txBody>
          <a:bodyPr>
            <a:noAutofit/>
          </a:bodyPr>
          <a:lstStyle/>
          <a:p>
            <a:pPr rtl="0"/>
            <a:r>
              <a:rPr lang="en-US" altLang="zh-TW" sz="2800" dirty="0"/>
              <a:t>The future direction of IG: Separating IG from e-commerce shopping to maximize the potential of each platform.</a:t>
            </a:r>
            <a:endParaRPr lang="zh-TW" altLang="en-US" sz="2800" dirty="0"/>
          </a:p>
        </p:txBody>
      </p:sp>
    </p:spTree>
    <p:extLst>
      <p:ext uri="{BB962C8B-B14F-4D97-AF65-F5344CB8AC3E}">
        <p14:creationId xmlns:p14="http://schemas.microsoft.com/office/powerpoint/2010/main" val="26260298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8161595-9FC3-47F9-88E8-F3596BB72465}"/>
              </a:ext>
            </a:extLst>
          </p:cNvPr>
          <p:cNvSpPr>
            <a:spLocks noGrp="1"/>
          </p:cNvSpPr>
          <p:nvPr>
            <p:ph type="subTitle" idx="1"/>
          </p:nvPr>
        </p:nvSpPr>
        <p:spPr/>
        <p:txBody>
          <a:bodyPr>
            <a:normAutofit fontScale="77500" lnSpcReduction="20000"/>
          </a:bodyPr>
          <a:lstStyle/>
          <a:p>
            <a:pPr rtl="0"/>
            <a:r>
              <a:rPr lang="en-US" altLang="zh-CN" dirty="0"/>
              <a:t>6.</a:t>
            </a:r>
            <a:r>
              <a:rPr lang="zh-CN" altLang="en-US" dirty="0"/>
              <a:t>Current trends in social media e-commerce: </a:t>
            </a:r>
            <a:endParaRPr lang="en-US" altLang="zh-CN" dirty="0"/>
          </a:p>
          <a:p>
            <a:pPr rtl="0"/>
            <a:r>
              <a:rPr lang="zh-CN" altLang="en-US" dirty="0"/>
              <a:t>traffic </a:t>
            </a:r>
            <a:r>
              <a:rPr lang="zh-CN" altLang="en-US" dirty="0">
                <a:highlight>
                  <a:srgbClr val="FFFF00"/>
                </a:highlight>
              </a:rPr>
              <a:t>diversion</a:t>
            </a:r>
            <a:endParaRPr lang="zh-TW" altLang="en-US" dirty="0">
              <a:highlight>
                <a:srgbClr val="FFFF00"/>
              </a:highlight>
            </a:endParaRPr>
          </a:p>
        </p:txBody>
      </p:sp>
    </p:spTree>
    <p:extLst>
      <p:ext uri="{BB962C8B-B14F-4D97-AF65-F5344CB8AC3E}">
        <p14:creationId xmlns:p14="http://schemas.microsoft.com/office/powerpoint/2010/main" val="64967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42B43BB-F2DD-49B0-B1DB-A142BCA496C9}"/>
              </a:ext>
            </a:extLst>
          </p:cNvPr>
          <p:cNvSpPr>
            <a:spLocks noGrp="1"/>
          </p:cNvSpPr>
          <p:nvPr>
            <p:ph idx="1"/>
          </p:nvPr>
        </p:nvSpPr>
        <p:spPr/>
        <p:txBody>
          <a:bodyPr>
            <a:normAutofit fontScale="92500" lnSpcReduction="10000"/>
          </a:bodyPr>
          <a:lstStyle/>
          <a:p>
            <a:pPr algn="l" rtl="0"/>
            <a:r>
              <a:rPr lang="zh-CN" altLang="en-US" dirty="0"/>
              <a:t>Apart from</a:t>
            </a:r>
            <a:r>
              <a:rPr lang="zh-CN" altLang="en-US" dirty="0">
                <a:highlight>
                  <a:srgbClr val="FFFF00"/>
                </a:highlight>
              </a:rPr>
              <a:t>Little Red Book</a:t>
            </a:r>
            <a:r>
              <a:rPr lang="zh-CN" altLang="en-US" dirty="0"/>
              <a:t>Beyond</a:t>
            </a:r>
            <a:r>
              <a:rPr lang="zh-CN" altLang="en-US" dirty="0">
                <a:solidFill>
                  <a:srgbClr val="7030A0"/>
                </a:solidFill>
              </a:rPr>
              <a:t>,</a:t>
            </a:r>
            <a:endParaRPr lang="en-US" altLang="zh-CN" dirty="0">
              <a:solidFill>
                <a:srgbClr val="7030A0"/>
              </a:solidFill>
            </a:endParaRPr>
          </a:p>
          <a:p>
            <a:pPr algn="l" rtl="0"/>
            <a:r>
              <a:rPr lang="zh-CN" altLang="en-US" dirty="0">
                <a:solidFill>
                  <a:srgbClr val="7030A0"/>
                </a:solidFill>
              </a:rPr>
              <a:t>Other social media platforms are trending towards:</a:t>
            </a:r>
            <a:r>
              <a:rPr lang="zh-CN" altLang="en-US" dirty="0">
                <a:solidFill>
                  <a:srgbClr val="7030A0"/>
                </a:solidFill>
                <a:highlight>
                  <a:srgbClr val="FFFF00"/>
                </a:highlight>
              </a:rPr>
              <a:t>Shunt</a:t>
            </a:r>
            <a:endParaRPr lang="en-US" altLang="zh-CN" dirty="0">
              <a:solidFill>
                <a:srgbClr val="7030A0"/>
              </a:solidFill>
              <a:highlight>
                <a:srgbClr val="FFFF00"/>
              </a:highlight>
            </a:endParaRPr>
          </a:p>
          <a:p>
            <a:pPr lvl="1" algn="l" rtl="0"/>
            <a:r>
              <a:rPr lang="zh-CN" altLang="en-US" dirty="0">
                <a:solidFill>
                  <a:srgbClr val="C00000"/>
                </a:solidFill>
              </a:rPr>
              <a:t>Social media, focus on encouragement</a:t>
            </a:r>
            <a:r>
              <a:rPr lang="en-US" altLang="zh-CN" dirty="0">
                <a:solidFill>
                  <a:srgbClr val="C00000"/>
                </a:solidFill>
              </a:rPr>
              <a:t>user</a:t>
            </a:r>
            <a:r>
              <a:rPr lang="zh-CN" altLang="en-US" dirty="0">
                <a:solidFill>
                  <a:srgbClr val="C00000"/>
                </a:solidFill>
              </a:rPr>
              <a:t>Create content,</a:t>
            </a:r>
            <a:endParaRPr lang="en-US" altLang="zh-CN" dirty="0">
              <a:solidFill>
                <a:srgbClr val="C00000"/>
              </a:solidFill>
            </a:endParaRPr>
          </a:p>
          <a:p>
            <a:pPr lvl="1" algn="l" rtl="0"/>
            <a:r>
              <a:rPr lang="zh-CN" altLang="en-US" dirty="0">
                <a:solidFill>
                  <a:srgbClr val="C00000"/>
                </a:solidFill>
              </a:rPr>
              <a:t>As for the sale of goods, it is handled by professional e-commerce platforms.</a:t>
            </a:r>
            <a:r>
              <a:rPr lang="en-US" altLang="zh-CN" dirty="0">
                <a:solidFill>
                  <a:srgbClr val="C00000"/>
                </a:solidFill>
              </a:rPr>
              <a:t>【</a:t>
            </a:r>
            <a:r>
              <a:rPr lang="zh-CN" altLang="en-US" dirty="0">
                <a:solidFill>
                  <a:srgbClr val="C00000"/>
                </a:solidFill>
              </a:rPr>
              <a:t>Financial flow, logistics</a:t>
            </a:r>
            <a:r>
              <a:rPr lang="en-US" altLang="zh-CN" dirty="0">
                <a:solidFill>
                  <a:srgbClr val="C00000"/>
                </a:solidFill>
              </a:rPr>
              <a:t>】</a:t>
            </a:r>
          </a:p>
          <a:p>
            <a:pPr algn="l" rtl="0"/>
            <a:r>
              <a:rPr lang="zh-CN" altLang="en-US" dirty="0"/>
              <a:t>Diversion processing:</a:t>
            </a:r>
            <a:endParaRPr lang="en-US" altLang="zh-CN" dirty="0"/>
          </a:p>
          <a:p>
            <a:pPr lvl="1" algn="l" rtl="0"/>
            <a:r>
              <a:rPr lang="en-US" altLang="zh-TW" dirty="0">
                <a:solidFill>
                  <a:srgbClr val="7030A0"/>
                </a:solidFill>
              </a:rPr>
              <a:t>Instagram</a:t>
            </a:r>
            <a:r>
              <a:rPr lang="zh-CN" altLang="en-US" dirty="0">
                <a:solidFill>
                  <a:srgbClr val="7030A0"/>
                </a:solidFill>
              </a:rPr>
              <a:t>,</a:t>
            </a:r>
            <a:r>
              <a:rPr lang="en-US" altLang="zh-TW" dirty="0">
                <a:solidFill>
                  <a:srgbClr val="7030A0"/>
                </a:solidFill>
              </a:rPr>
              <a:t>Facebook</a:t>
            </a:r>
            <a:r>
              <a:rPr lang="zh-CN" altLang="en-US" dirty="0">
                <a:solidFill>
                  <a:srgbClr val="7030A0"/>
                </a:solidFill>
              </a:rPr>
              <a:t>,</a:t>
            </a:r>
            <a:r>
              <a:rPr lang="en-US" altLang="zh-TW" dirty="0">
                <a:solidFill>
                  <a:srgbClr val="7030A0"/>
                </a:solidFill>
              </a:rPr>
              <a:t> </a:t>
            </a:r>
            <a:r>
              <a:rPr lang="en-US" altLang="zh-TW" dirty="0" err="1">
                <a:solidFill>
                  <a:srgbClr val="7030A0"/>
                </a:solidFill>
              </a:rPr>
              <a:t>TikTok</a:t>
            </a:r>
            <a:r>
              <a:rPr lang="zh-CN" altLang="en-US" dirty="0">
                <a:solidFill>
                  <a:srgbClr val="7030A0"/>
                </a:solidFill>
              </a:rPr>
              <a:t>,</a:t>
            </a:r>
            <a:r>
              <a:rPr lang="en-US" altLang="zh-CN" dirty="0" err="1">
                <a:solidFill>
                  <a:srgbClr val="7030A0"/>
                </a:solidFill>
              </a:rPr>
              <a:t>Youtube</a:t>
            </a:r>
            <a:endParaRPr lang="en-US" altLang="zh-TW" dirty="0">
              <a:solidFill>
                <a:srgbClr val="7030A0"/>
              </a:solidFill>
            </a:endParaRPr>
          </a:p>
          <a:p>
            <a:pPr algn="l" rtl="0"/>
            <a:endParaRPr lang="zh-TW" altLang="en-US" dirty="0"/>
          </a:p>
        </p:txBody>
      </p:sp>
      <p:sp>
        <p:nvSpPr>
          <p:cNvPr id="3" name="標題 2">
            <a:extLst>
              <a:ext uri="{FF2B5EF4-FFF2-40B4-BE49-F238E27FC236}">
                <a16:creationId xmlns:a16="http://schemas.microsoft.com/office/drawing/2014/main" id="{2C2B9E53-D3CF-4E5E-88CD-DC4819107BCB}"/>
              </a:ext>
            </a:extLst>
          </p:cNvPr>
          <p:cNvSpPr>
            <a:spLocks noGrp="1"/>
          </p:cNvSpPr>
          <p:nvPr>
            <p:ph type="title"/>
          </p:nvPr>
        </p:nvSpPr>
        <p:spPr/>
        <p:txBody>
          <a:bodyPr>
            <a:noAutofit/>
          </a:bodyPr>
          <a:lstStyle/>
          <a:p>
            <a:pPr rtl="0"/>
            <a:r>
              <a:rPr lang="zh-CN" altLang="en-US" sz="3200" dirty="0"/>
              <a:t>Current trends in social media e-commerce: </a:t>
            </a:r>
            <a:br>
              <a:rPr lang="en-US" altLang="zh-CN" sz="3200" dirty="0"/>
            </a:br>
            <a:r>
              <a:rPr lang="zh-CN" altLang="en-US" sz="3200" dirty="0"/>
              <a:t>traffic </a:t>
            </a:r>
            <a:r>
              <a:rPr lang="zh-CN" altLang="en-US" sz="3200" dirty="0">
                <a:solidFill>
                  <a:srgbClr val="C00000"/>
                </a:solidFill>
                <a:highlight>
                  <a:srgbClr val="FFFF00"/>
                </a:highlight>
              </a:rPr>
              <a:t>diversion</a:t>
            </a:r>
            <a:endParaRPr lang="zh-TW" altLang="en-US" sz="3200" dirty="0">
              <a:solidFill>
                <a:srgbClr val="C00000"/>
              </a:solidFill>
              <a:highlight>
                <a:srgbClr val="FFFF00"/>
              </a:highlight>
            </a:endParaRPr>
          </a:p>
        </p:txBody>
      </p:sp>
    </p:spTree>
    <p:extLst>
      <p:ext uri="{BB962C8B-B14F-4D97-AF65-F5344CB8AC3E}">
        <p14:creationId xmlns:p14="http://schemas.microsoft.com/office/powerpoint/2010/main" val="28366458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1BF5E28-83E5-4C14-BA74-EEE7A501F3F2}"/>
              </a:ext>
            </a:extLst>
          </p:cNvPr>
          <p:cNvSpPr>
            <a:spLocks noGrp="1"/>
          </p:cNvSpPr>
          <p:nvPr>
            <p:ph idx="1"/>
          </p:nvPr>
        </p:nvSpPr>
        <p:spPr/>
        <p:txBody>
          <a:bodyPr>
            <a:normAutofit fontScale="85000" lnSpcReduction="20000"/>
          </a:bodyPr>
          <a:lstStyle/>
          <a:p>
            <a:pPr algn="l" rtl="0"/>
            <a:r>
              <a:rPr lang="zh-TW" altLang="en-US" dirty="0">
                <a:highlight>
                  <a:srgbClr val="FFFF00"/>
                </a:highlight>
              </a:rPr>
              <a:t>Group Buying Posts</a:t>
            </a:r>
            <a:r>
              <a:rPr lang="zh-TW" altLang="en-US" dirty="0"/>
              <a:t>The largest number of platforms are</a:t>
            </a:r>
            <a:r>
              <a:rPr lang="en-US" altLang="zh-TW" dirty="0">
                <a:solidFill>
                  <a:srgbClr val="7030A0"/>
                </a:solidFill>
              </a:rPr>
              <a:t>Facebook</a:t>
            </a:r>
            <a:r>
              <a:rPr lang="zh-CN" altLang="en-US" dirty="0">
                <a:solidFill>
                  <a:srgbClr val="7030A0"/>
                </a:solidFill>
              </a:rPr>
              <a:t>,</a:t>
            </a:r>
            <a:r>
              <a:rPr lang="en-US" altLang="zh-TW" dirty="0">
                <a:solidFill>
                  <a:srgbClr val="7030A0"/>
                </a:solidFill>
              </a:rPr>
              <a:t>Instagram</a:t>
            </a:r>
            <a:endParaRPr lang="zh-TW" altLang="en-US" dirty="0">
              <a:solidFill>
                <a:srgbClr val="7030A0"/>
              </a:solidFill>
            </a:endParaRPr>
          </a:p>
          <a:p>
            <a:pPr algn="l" rtl="0"/>
            <a:r>
              <a:rPr lang="zh-TW" altLang="en-US" dirty="0"/>
              <a:t>More and more people are starting to</a:t>
            </a:r>
            <a:r>
              <a:rPr lang="en-US" altLang="zh-TW" dirty="0"/>
              <a:t>IG</a:t>
            </a:r>
            <a:r>
              <a:rPr lang="zh-TW" altLang="en-US" dirty="0"/>
              <a:t>Join a group tour and purchase products.</a:t>
            </a:r>
            <a:endParaRPr lang="en-US" altLang="zh-TW" dirty="0"/>
          </a:p>
          <a:p>
            <a:pPr lvl="1" algn="l" rtl="0"/>
            <a:r>
              <a:rPr lang="zh-TW" altLang="en-US" dirty="0"/>
              <a:t>Follow your favorites</a:t>
            </a:r>
            <a:r>
              <a:rPr lang="en-US" altLang="zh-TW" dirty="0">
                <a:solidFill>
                  <a:srgbClr val="7030A0"/>
                </a:solidFill>
                <a:highlight>
                  <a:srgbClr val="FFFF00"/>
                </a:highlight>
              </a:rPr>
              <a:t>KOL/</a:t>
            </a:r>
            <a:r>
              <a:rPr lang="zh-TW" altLang="en-US" dirty="0">
                <a:solidFill>
                  <a:srgbClr val="7030A0"/>
                </a:solidFill>
                <a:highlight>
                  <a:srgbClr val="FFFF00"/>
                </a:highlight>
              </a:rPr>
              <a:t>Internet Celebrities</a:t>
            </a:r>
            <a:r>
              <a:rPr lang="en-US" altLang="zh-TW" dirty="0">
                <a:solidFill>
                  <a:srgbClr val="7030A0"/>
                </a:solidFill>
                <a:highlight>
                  <a:srgbClr val="FFFF00"/>
                </a:highlight>
              </a:rPr>
              <a:t>/</a:t>
            </a:r>
            <a:r>
              <a:rPr lang="zh-TW" altLang="en-US" dirty="0">
                <a:solidFill>
                  <a:srgbClr val="7030A0"/>
                </a:solidFill>
                <a:highlight>
                  <a:srgbClr val="FFFF00"/>
                </a:highlight>
              </a:rPr>
              <a:t>Group Leader</a:t>
            </a:r>
            <a:r>
              <a:rPr lang="zh-TW" altLang="en-US" dirty="0"/>
              <a:t>Groups</a:t>
            </a:r>
            <a:endParaRPr lang="en-US" altLang="zh-TW" dirty="0"/>
          </a:p>
          <a:p>
            <a:pPr lvl="1" algn="l" rtl="0"/>
            <a:r>
              <a:rPr lang="zh-CN" altLang="en-US" dirty="0"/>
              <a:t>or</a:t>
            </a:r>
            <a:r>
              <a:rPr lang="zh-TW" altLang="en-US" dirty="0"/>
              <a:t>Direct participation</a:t>
            </a:r>
            <a:r>
              <a:rPr lang="zh-TW" altLang="en-US" dirty="0">
                <a:solidFill>
                  <a:srgbClr val="7030A0"/>
                </a:solidFill>
                <a:highlight>
                  <a:srgbClr val="FFFF00"/>
                </a:highlight>
              </a:rPr>
              <a:t>Limited time offer</a:t>
            </a:r>
            <a:r>
              <a:rPr lang="zh-TW" altLang="en-US" dirty="0"/>
              <a:t>Group purchase price</a:t>
            </a:r>
            <a:endParaRPr lang="en-US" altLang="zh-TW" dirty="0"/>
          </a:p>
          <a:p>
            <a:pPr algn="l" rtl="0"/>
            <a:r>
              <a:rPr lang="en-US" altLang="zh-TW" dirty="0">
                <a:solidFill>
                  <a:srgbClr val="C00000"/>
                </a:solidFill>
                <a:highlight>
                  <a:srgbClr val="FFFF00"/>
                </a:highlight>
              </a:rPr>
              <a:t>IG</a:t>
            </a:r>
            <a:r>
              <a:rPr lang="zh-TW" altLang="en-US" dirty="0">
                <a:solidFill>
                  <a:srgbClr val="C00000"/>
                </a:solidFill>
                <a:highlight>
                  <a:srgbClr val="FFFF00"/>
                </a:highlight>
              </a:rPr>
              <a:t>With Group Buying</a:t>
            </a:r>
            <a:r>
              <a:rPr lang="zh-TW" altLang="en-US" dirty="0"/>
              <a:t>The relationship between them can be said to be getting closer and closer.</a:t>
            </a:r>
          </a:p>
        </p:txBody>
      </p:sp>
      <p:sp>
        <p:nvSpPr>
          <p:cNvPr id="3" name="標題 2">
            <a:extLst>
              <a:ext uri="{FF2B5EF4-FFF2-40B4-BE49-F238E27FC236}">
                <a16:creationId xmlns:a16="http://schemas.microsoft.com/office/drawing/2014/main" id="{EF00CA6C-FB6A-48C8-AE80-AB2E3B4EA5D9}"/>
              </a:ext>
            </a:extLst>
          </p:cNvPr>
          <p:cNvSpPr>
            <a:spLocks noGrp="1"/>
          </p:cNvSpPr>
          <p:nvPr>
            <p:ph type="title"/>
          </p:nvPr>
        </p:nvSpPr>
        <p:spPr/>
        <p:txBody>
          <a:bodyPr>
            <a:normAutofit fontScale="90000"/>
          </a:bodyPr>
          <a:lstStyle/>
          <a:p>
            <a:pPr rtl="0"/>
            <a:r>
              <a:rPr lang="en-US" altLang="zh-TW" sz="3600" dirty="0"/>
              <a:t>Another type of social media e-commerce development: </a:t>
            </a:r>
            <a:r>
              <a:rPr lang="en-US" altLang="zh-TW" sz="3600" dirty="0">
                <a:solidFill>
                  <a:srgbClr val="C00000"/>
                </a:solidFill>
              </a:rPr>
              <a:t>Group Buying</a:t>
            </a:r>
            <a:endParaRPr lang="zh-TW" altLang="en-US" sz="8000" dirty="0">
              <a:solidFill>
                <a:srgbClr val="C00000"/>
              </a:solidFill>
            </a:endParaRPr>
          </a:p>
        </p:txBody>
      </p:sp>
    </p:spTree>
    <p:extLst>
      <p:ext uri="{BB962C8B-B14F-4D97-AF65-F5344CB8AC3E}">
        <p14:creationId xmlns:p14="http://schemas.microsoft.com/office/powerpoint/2010/main" val="19514328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1BF5E28-83E5-4C14-BA74-EEE7A501F3F2}"/>
              </a:ext>
            </a:extLst>
          </p:cNvPr>
          <p:cNvSpPr>
            <a:spLocks noGrp="1"/>
          </p:cNvSpPr>
          <p:nvPr>
            <p:ph idx="1"/>
          </p:nvPr>
        </p:nvSpPr>
        <p:spPr/>
        <p:txBody>
          <a:bodyPr>
            <a:normAutofit fontScale="62500" lnSpcReduction="20000"/>
          </a:bodyPr>
          <a:lstStyle/>
          <a:p>
            <a:pPr algn="l" rtl="0"/>
            <a:r>
              <a:rPr lang="zh-CN" altLang="en-US" dirty="0"/>
              <a:t>Steps</a:t>
            </a:r>
            <a:r>
              <a:rPr lang="en-US" altLang="zh-CN" dirty="0"/>
              <a:t>1</a:t>
            </a:r>
            <a:r>
              <a:rPr lang="zh-CN" altLang="en-US" dirty="0"/>
              <a:t>: Required</a:t>
            </a:r>
            <a:r>
              <a:rPr lang="zh-CN" altLang="en-US" dirty="0">
                <a:highlight>
                  <a:srgbClr val="FFFF00"/>
                </a:highlight>
              </a:rPr>
              <a:t>Possession</a:t>
            </a:r>
            <a:r>
              <a:rPr lang="zh-TW" altLang="en-US" dirty="0">
                <a:highlight>
                  <a:srgbClr val="FFFF00"/>
                </a:highlight>
              </a:rPr>
              <a:t>Your own website store</a:t>
            </a:r>
            <a:r>
              <a:rPr lang="en-US" altLang="zh-TW" dirty="0"/>
              <a:t>(</a:t>
            </a:r>
            <a:r>
              <a:rPr lang="zh-CN" altLang="en-US" dirty="0"/>
              <a:t>exist</a:t>
            </a:r>
            <a:r>
              <a:rPr lang="en-US" altLang="zh-CN" dirty="0"/>
              <a:t>IG</a:t>
            </a:r>
            <a:r>
              <a:rPr lang="zh-CN" altLang="en-US" dirty="0"/>
              <a:t>Outside the store</a:t>
            </a:r>
            <a:r>
              <a:rPr lang="en-US" altLang="zh-TW" dirty="0"/>
              <a:t>)</a:t>
            </a:r>
          </a:p>
          <a:p>
            <a:pPr algn="l" rtl="0"/>
            <a:r>
              <a:rPr lang="zh-CN" altLang="en-US" dirty="0"/>
              <a:t>Steps</a:t>
            </a:r>
            <a:r>
              <a:rPr lang="en-US" altLang="zh-CN" dirty="0"/>
              <a:t>2</a:t>
            </a:r>
            <a:r>
              <a:rPr lang="zh-CN" altLang="en-US" dirty="0"/>
              <a:t>:</a:t>
            </a:r>
            <a:r>
              <a:rPr lang="zh-TW" altLang="en-US" dirty="0">
                <a:highlight>
                  <a:srgbClr val="FFFF00"/>
                </a:highlight>
              </a:rPr>
              <a:t>Management</a:t>
            </a:r>
            <a:r>
              <a:rPr lang="zh-CN" altLang="en-US" dirty="0">
                <a:highlight>
                  <a:srgbClr val="FFFF00"/>
                </a:highlight>
              </a:rPr>
              <a:t>Social Media</a:t>
            </a:r>
            <a:r>
              <a:rPr lang="en-US" altLang="zh-CN" dirty="0"/>
              <a:t>(</a:t>
            </a:r>
            <a:r>
              <a:rPr lang="en-US" altLang="zh-TW" dirty="0"/>
              <a:t>IG</a:t>
            </a:r>
            <a:r>
              <a:rPr lang="zh-TW" altLang="en-US" dirty="0"/>
              <a:t>Community</a:t>
            </a:r>
            <a:r>
              <a:rPr lang="en-US" altLang="zh-CN" dirty="0"/>
              <a:t>)</a:t>
            </a:r>
            <a:r>
              <a:rPr lang="zh-CN" altLang="en-US" dirty="0"/>
              <a:t>, often published</a:t>
            </a:r>
            <a:r>
              <a:rPr lang="en-US" altLang="zh-CN" dirty="0"/>
              <a:t>UGC</a:t>
            </a:r>
            <a:r>
              <a:rPr lang="zh-CN" altLang="en-US" dirty="0"/>
              <a:t>,</a:t>
            </a:r>
            <a:r>
              <a:rPr lang="zh-CN" altLang="en-US" dirty="0">
                <a:highlight>
                  <a:srgbClr val="FFFF00"/>
                </a:highlight>
              </a:rPr>
              <a:t>Accumulated fan base</a:t>
            </a:r>
            <a:endParaRPr lang="en-US" altLang="zh-TW" dirty="0">
              <a:highlight>
                <a:srgbClr val="FFFF00"/>
              </a:highlight>
            </a:endParaRPr>
          </a:p>
          <a:p>
            <a:pPr algn="l" rtl="0"/>
            <a:r>
              <a:rPr lang="zh-CN" altLang="en-US" dirty="0"/>
              <a:t>Steps</a:t>
            </a:r>
            <a:r>
              <a:rPr lang="en-US" altLang="zh-CN" dirty="0"/>
              <a:t>3</a:t>
            </a:r>
            <a:r>
              <a:rPr lang="zh-CN" altLang="en-US" dirty="0"/>
              <a:t>:</a:t>
            </a:r>
            <a:r>
              <a:rPr lang="zh-TW" altLang="en-US" dirty="0">
                <a:highlight>
                  <a:srgbClr val="FFFF00"/>
                </a:highlight>
              </a:rPr>
              <a:t>Direct fans to the official shopping website</a:t>
            </a:r>
            <a:r>
              <a:rPr lang="zh-TW" altLang="en-US" dirty="0"/>
              <a:t>Place an order</a:t>
            </a:r>
            <a:endParaRPr lang="en-US" altLang="zh-TW" dirty="0"/>
          </a:p>
          <a:p>
            <a:pPr lvl="1" algn="l" rtl="0"/>
            <a:r>
              <a:rPr lang="en-US" altLang="zh-TW" sz="4100" dirty="0">
                <a:solidFill>
                  <a:srgbClr val="7030A0"/>
                </a:solidFill>
              </a:rPr>
              <a:t>IG</a:t>
            </a:r>
            <a:r>
              <a:rPr lang="zh-TW" altLang="en-US" sz="4100" dirty="0">
                <a:solidFill>
                  <a:srgbClr val="7030A0"/>
                </a:solidFill>
              </a:rPr>
              <a:t>Personal Profile</a:t>
            </a:r>
            <a:r>
              <a:rPr lang="zh-CN" altLang="en-US" sz="4100" dirty="0">
                <a:solidFill>
                  <a:srgbClr val="7030A0"/>
                </a:solidFill>
              </a:rPr>
              <a:t>:place</a:t>
            </a:r>
            <a:r>
              <a:rPr lang="zh-TW" altLang="en-US" sz="4100" dirty="0">
                <a:solidFill>
                  <a:srgbClr val="7030A0"/>
                </a:solidFill>
              </a:rPr>
              <a:t>Official website link,</a:t>
            </a:r>
            <a:endParaRPr lang="en-US" altLang="zh-TW" sz="4100" dirty="0">
              <a:solidFill>
                <a:srgbClr val="7030A0"/>
              </a:solidFill>
            </a:endParaRPr>
          </a:p>
          <a:p>
            <a:pPr lvl="1" algn="l" rtl="0"/>
            <a:r>
              <a:rPr lang="en-US" altLang="zh-TW" sz="4100" dirty="0">
                <a:solidFill>
                  <a:srgbClr val="7030A0"/>
                </a:solidFill>
              </a:rPr>
              <a:t>IG</a:t>
            </a:r>
            <a:r>
              <a:rPr lang="zh-TW" altLang="en-US" sz="4100" dirty="0">
                <a:solidFill>
                  <a:srgbClr val="7030A0"/>
                </a:solidFill>
              </a:rPr>
              <a:t>Limited movement</a:t>
            </a:r>
            <a:r>
              <a:rPr lang="zh-CN" altLang="en-US" sz="4100" dirty="0">
                <a:solidFill>
                  <a:srgbClr val="7030A0"/>
                </a:solidFill>
              </a:rPr>
              <a:t>：Use super</a:t>
            </a:r>
            <a:r>
              <a:rPr lang="zh-TW" altLang="en-US" sz="4100" dirty="0">
                <a:solidFill>
                  <a:srgbClr val="7030A0"/>
                </a:solidFill>
              </a:rPr>
              <a:t>Links</a:t>
            </a:r>
            <a:r>
              <a:rPr lang="zh-CN" altLang="en-US" sz="4100" dirty="0">
                <a:solidFill>
                  <a:srgbClr val="7030A0"/>
                </a:solidFill>
              </a:rPr>
              <a:t>,</a:t>
            </a:r>
            <a:r>
              <a:rPr lang="zh-TW" altLang="en-US" sz="4100" dirty="0">
                <a:solidFill>
                  <a:srgbClr val="7030A0"/>
                </a:solidFill>
              </a:rPr>
              <a:t>Put a one-page web page,</a:t>
            </a:r>
            <a:endParaRPr lang="en-US" altLang="zh-TW" sz="4100" dirty="0">
              <a:solidFill>
                <a:srgbClr val="7030A0"/>
              </a:solidFill>
            </a:endParaRPr>
          </a:p>
          <a:p>
            <a:pPr lvl="1" algn="l" rtl="0"/>
            <a:r>
              <a:rPr lang="zh-TW" altLang="en-US" sz="4100" dirty="0">
                <a:solidFill>
                  <a:srgbClr val="7030A0"/>
                </a:solidFill>
              </a:rPr>
              <a:t>Operate official website members,</a:t>
            </a:r>
            <a:endParaRPr lang="en-US" altLang="zh-TW" sz="4100" dirty="0">
              <a:solidFill>
                <a:srgbClr val="7030A0"/>
              </a:solidFill>
            </a:endParaRPr>
          </a:p>
          <a:p>
            <a:pPr lvl="1" algn="l" rtl="0"/>
            <a:r>
              <a:rPr lang="zh-TW" altLang="en-US" sz="4100" dirty="0">
                <a:solidFill>
                  <a:srgbClr val="7030A0"/>
                </a:solidFill>
              </a:rPr>
              <a:t>Internet celebrity profit sharing,</a:t>
            </a:r>
            <a:endParaRPr lang="en-US" altLang="zh-TW" sz="4100" dirty="0">
              <a:solidFill>
                <a:srgbClr val="7030A0"/>
              </a:solidFill>
            </a:endParaRPr>
          </a:p>
          <a:p>
            <a:pPr lvl="1" algn="l" rtl="0"/>
            <a:r>
              <a:rPr lang="zh-TW" altLang="en-US" sz="4100" dirty="0">
                <a:solidFill>
                  <a:srgbClr val="7030A0"/>
                </a:solidFill>
              </a:rPr>
              <a:t>Organize group buying activities</a:t>
            </a:r>
            <a:endParaRPr lang="en-US" altLang="zh-TW" sz="4100" dirty="0">
              <a:solidFill>
                <a:srgbClr val="7030A0"/>
              </a:solidFill>
            </a:endParaRPr>
          </a:p>
        </p:txBody>
      </p:sp>
      <p:sp>
        <p:nvSpPr>
          <p:cNvPr id="3" name="標題 2">
            <a:extLst>
              <a:ext uri="{FF2B5EF4-FFF2-40B4-BE49-F238E27FC236}">
                <a16:creationId xmlns:a16="http://schemas.microsoft.com/office/drawing/2014/main" id="{EF00CA6C-FB6A-48C8-AE80-AB2E3B4EA5D9}"/>
              </a:ext>
            </a:extLst>
          </p:cNvPr>
          <p:cNvSpPr>
            <a:spLocks noGrp="1"/>
          </p:cNvSpPr>
          <p:nvPr>
            <p:ph type="title"/>
          </p:nvPr>
        </p:nvSpPr>
        <p:spPr/>
        <p:txBody>
          <a:bodyPr>
            <a:noAutofit/>
          </a:bodyPr>
          <a:lstStyle/>
          <a:p>
            <a:pPr rtl="0"/>
            <a:r>
              <a:rPr lang="en-US" altLang="zh-CN" sz="2800" dirty="0">
                <a:cs typeface="+mn-cs"/>
              </a:rPr>
              <a:t>Five methods for e-commerce development on social media platforms like IG.</a:t>
            </a:r>
            <a:endParaRPr lang="zh-TW" altLang="en-US" sz="3200" dirty="0"/>
          </a:p>
        </p:txBody>
      </p:sp>
    </p:spTree>
    <p:extLst>
      <p:ext uri="{BB962C8B-B14F-4D97-AF65-F5344CB8AC3E}">
        <p14:creationId xmlns:p14="http://schemas.microsoft.com/office/powerpoint/2010/main" val="218845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8161595-9FC3-47F9-88E8-F3596BB72465}"/>
              </a:ext>
            </a:extLst>
          </p:cNvPr>
          <p:cNvSpPr>
            <a:spLocks noGrp="1"/>
          </p:cNvSpPr>
          <p:nvPr>
            <p:ph type="subTitle" idx="1"/>
          </p:nvPr>
        </p:nvSpPr>
        <p:spPr/>
        <p:txBody>
          <a:bodyPr>
            <a:normAutofit fontScale="85000" lnSpcReduction="10000"/>
          </a:bodyPr>
          <a:lstStyle/>
          <a:p>
            <a:pPr rtl="0"/>
            <a:r>
              <a:rPr lang="en-US" altLang="zh-CN" dirty="0" err="1"/>
              <a:t>Shein's</a:t>
            </a:r>
            <a:r>
              <a:rPr lang="en-US" altLang="zh-CN" dirty="0"/>
              <a:t> approach on social media platforms and with influencers.</a:t>
            </a:r>
            <a:endParaRPr lang="zh-TW" altLang="en-US" dirty="0"/>
          </a:p>
        </p:txBody>
      </p:sp>
    </p:spTree>
    <p:extLst>
      <p:ext uri="{BB962C8B-B14F-4D97-AF65-F5344CB8AC3E}">
        <p14:creationId xmlns:p14="http://schemas.microsoft.com/office/powerpoint/2010/main" val="7153015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algn="l" rtl="0"/>
            <a:r>
              <a:rPr lang="zh-CN" altLang="en-US" b="1" dirty="0"/>
              <a:t>Special performance</a:t>
            </a:r>
            <a:r>
              <a:rPr dirty="0"/>
              <a:t>:</a:t>
            </a:r>
            <a:endParaRPr lang="en-US" dirty="0"/>
          </a:p>
          <a:p>
            <a:pPr lvl="1" algn="l" rtl="0"/>
            <a:r>
              <a:rPr dirty="0"/>
              <a:t>Shein</a:t>
            </a:r>
            <a:r>
              <a:rPr lang="zh-CN" altLang="en-US" dirty="0"/>
              <a:t>from</a:t>
            </a:r>
            <a:r>
              <a:rPr lang="en-US" altLang="zh-CN" dirty="0"/>
              <a:t>2021</a:t>
            </a:r>
            <a:r>
              <a:rPr lang="zh-CN" altLang="en-US" dirty="0"/>
              <a:t>The year begins.</a:t>
            </a:r>
            <a:r>
              <a:rPr lang="zh-CN" altLang="en-US" dirty="0">
                <a:solidFill>
                  <a:srgbClr val="7030A0"/>
                </a:solidFill>
              </a:rPr>
              <a:t>All America</a:t>
            </a:r>
            <a:r>
              <a:rPr lang="en-US" altLang="zh-CN" dirty="0">
                <a:solidFill>
                  <a:srgbClr val="7030A0"/>
                </a:solidFill>
              </a:rPr>
              <a:t>APP</a:t>
            </a:r>
            <a:r>
              <a:rPr lang="zh-CN" altLang="en-US" dirty="0">
                <a:solidFill>
                  <a:srgbClr val="7030A0"/>
                </a:solidFill>
              </a:rPr>
              <a:t>Downloads</a:t>
            </a:r>
            <a:r>
              <a:rPr lang="en-US" altLang="zh-CN" dirty="0">
                <a:solidFill>
                  <a:srgbClr val="7030A0"/>
                </a:solidFill>
              </a:rPr>
              <a:t>1</a:t>
            </a:r>
            <a:r>
              <a:rPr lang="zh-CN" altLang="en-US" dirty="0">
                <a:solidFill>
                  <a:srgbClr val="7030A0"/>
                </a:solidFill>
              </a:rPr>
              <a:t>name</a:t>
            </a:r>
            <a:endParaRPr lang="en-US" altLang="zh-CN" dirty="0">
              <a:solidFill>
                <a:srgbClr val="7030A0"/>
              </a:solidFill>
            </a:endParaRPr>
          </a:p>
          <a:p>
            <a:pPr lvl="1" algn="l" rtl="0"/>
            <a:r>
              <a:rPr lang="en-US" altLang="zh-TW" dirty="0" err="1"/>
              <a:t>Shein</a:t>
            </a:r>
            <a:r>
              <a:rPr lang="zh-CN" altLang="en-US" dirty="0"/>
              <a:t>exist</a:t>
            </a:r>
            <a:r>
              <a:rPr lang="en-US" altLang="zh-CN" dirty="0"/>
              <a:t>54</a:t>
            </a:r>
            <a:r>
              <a:rPr lang="zh-CN" altLang="en-US" dirty="0"/>
              <a:t>A country, too</a:t>
            </a:r>
            <a:r>
              <a:rPr lang="en-US" altLang="zh-CN" dirty="0">
                <a:solidFill>
                  <a:srgbClr val="7030A0"/>
                </a:solidFill>
              </a:rPr>
              <a:t>APP</a:t>
            </a:r>
            <a:r>
              <a:rPr lang="zh-CN" altLang="en-US" dirty="0">
                <a:solidFill>
                  <a:srgbClr val="7030A0"/>
                </a:solidFill>
              </a:rPr>
              <a:t>Downloads</a:t>
            </a:r>
            <a:r>
              <a:rPr lang="en-US" altLang="zh-CN" dirty="0">
                <a:solidFill>
                  <a:srgbClr val="7030A0"/>
                </a:solidFill>
              </a:rPr>
              <a:t>1</a:t>
            </a:r>
            <a:r>
              <a:rPr lang="zh-CN" altLang="en-US" dirty="0">
                <a:solidFill>
                  <a:srgbClr val="7030A0"/>
                </a:solidFill>
              </a:rPr>
              <a:t>name</a:t>
            </a:r>
            <a:endParaRPr lang="en-US" altLang="zh-CN" dirty="0">
              <a:solidFill>
                <a:srgbClr val="7030A0"/>
              </a:solidFill>
            </a:endParaRPr>
          </a:p>
          <a:p>
            <a:pPr lvl="1" algn="l" rtl="0"/>
            <a:r>
              <a:rPr lang="en-US" altLang="zh-TW" dirty="0" err="1"/>
              <a:t>Shein</a:t>
            </a:r>
            <a:r>
              <a:rPr lang="zh-CN" altLang="en-US" dirty="0"/>
              <a:t>exist</a:t>
            </a:r>
            <a:r>
              <a:rPr lang="zh-CN" altLang="en-US" dirty="0">
                <a:solidFill>
                  <a:srgbClr val="C00000"/>
                </a:solidFill>
              </a:rPr>
              <a:t>Fashion</a:t>
            </a:r>
            <a:r>
              <a:rPr lang="en-US" altLang="zh-CN" dirty="0">
                <a:solidFill>
                  <a:srgbClr val="C00000"/>
                </a:solidFill>
              </a:rPr>
              <a:t>/</a:t>
            </a:r>
            <a:r>
              <a:rPr lang="zh-CN" altLang="en-US" dirty="0">
                <a:solidFill>
                  <a:srgbClr val="C00000"/>
                </a:solidFill>
              </a:rPr>
              <a:t>Clothing</a:t>
            </a:r>
            <a:r>
              <a:rPr lang="zh-CN" altLang="en-US" dirty="0"/>
              <a:t>Category</a:t>
            </a:r>
            <a:r>
              <a:rPr lang="zh-CN" altLang="en-US" dirty="0">
                <a:solidFill>
                  <a:srgbClr val="7030A0"/>
                </a:solidFill>
              </a:rPr>
              <a:t>Internet traffic is the world's</a:t>
            </a:r>
            <a:r>
              <a:rPr lang="en-US" altLang="zh-CN" dirty="0">
                <a:solidFill>
                  <a:srgbClr val="7030A0"/>
                </a:solidFill>
              </a:rPr>
              <a:t>1</a:t>
            </a:r>
            <a:r>
              <a:rPr lang="zh-CN" altLang="en-US" dirty="0">
                <a:solidFill>
                  <a:srgbClr val="7030A0"/>
                </a:solidFill>
              </a:rPr>
              <a:t>name</a:t>
            </a:r>
            <a:endParaRPr lang="en-US" altLang="zh-CN" dirty="0">
              <a:solidFill>
                <a:srgbClr val="7030A0"/>
              </a:solidFill>
            </a:endParaRPr>
          </a:p>
          <a:p>
            <a:pPr lvl="1" algn="l" rtl="0"/>
            <a:r>
              <a:rPr lang="zh-CN" altLang="en-US" dirty="0"/>
              <a:t>Visit</a:t>
            </a:r>
            <a:r>
              <a:rPr lang="en-US" altLang="zh-CN" dirty="0" err="1"/>
              <a:t>Shein</a:t>
            </a:r>
            <a:r>
              <a:rPr lang="zh-CN" altLang="en-US" dirty="0"/>
              <a:t>Website</a:t>
            </a:r>
            <a:r>
              <a:rPr lang="zh-CN" altLang="en-US" dirty="0">
                <a:solidFill>
                  <a:srgbClr val="C00000"/>
                </a:solidFill>
              </a:rPr>
              <a:t>Average length of stay</a:t>
            </a:r>
            <a:r>
              <a:rPr lang="zh-CN" altLang="en-US" dirty="0"/>
              <a:t>for</a:t>
            </a:r>
            <a:r>
              <a:rPr lang="en-US" altLang="zh-CN" dirty="0">
                <a:solidFill>
                  <a:srgbClr val="7030A0"/>
                </a:solidFill>
              </a:rPr>
              <a:t>8</a:t>
            </a:r>
            <a:r>
              <a:rPr lang="zh-CN" altLang="en-US" dirty="0">
                <a:solidFill>
                  <a:srgbClr val="7030A0"/>
                </a:solidFill>
              </a:rPr>
              <a:t>point</a:t>
            </a:r>
            <a:r>
              <a:rPr lang="en-US" altLang="zh-CN" dirty="0">
                <a:solidFill>
                  <a:srgbClr val="7030A0"/>
                </a:solidFill>
              </a:rPr>
              <a:t>36</a:t>
            </a:r>
            <a:r>
              <a:rPr lang="zh-CN" altLang="en-US" dirty="0">
                <a:solidFill>
                  <a:srgbClr val="7030A0"/>
                </a:solidFill>
              </a:rPr>
              <a:t>Seconds (higher than other brands</a:t>
            </a:r>
            <a:r>
              <a:rPr lang="zh-CN" altLang="en-US" dirty="0"/>
              <a:t>）</a:t>
            </a:r>
            <a:endParaRPr lang="en-US" altLang="zh-CN" dirty="0"/>
          </a:p>
          <a:p>
            <a:pPr lvl="1" algn="l" rtl="0"/>
            <a:r>
              <a:rPr lang="zh-CN" altLang="en-US" dirty="0"/>
              <a:t>from</a:t>
            </a:r>
            <a:r>
              <a:rPr lang="en-US" altLang="zh-CN" dirty="0"/>
              <a:t>2013</a:t>
            </a:r>
            <a:r>
              <a:rPr lang="zh-CN" altLang="en-US" dirty="0"/>
              <a:t>Year starts</a:t>
            </a:r>
            <a:r>
              <a:rPr lang="en-US" altLang="zh-CN" dirty="0"/>
              <a:t>8</a:t>
            </a:r>
            <a:r>
              <a:rPr lang="zh-CN" altLang="en-US" dirty="0"/>
              <a:t>Year,</a:t>
            </a:r>
            <a:r>
              <a:rPr lang="zh-CN" altLang="en-US" dirty="0">
                <a:solidFill>
                  <a:srgbClr val="7030A0"/>
                </a:solidFill>
              </a:rPr>
              <a:t>The annual growth rate exceeds</a:t>
            </a:r>
            <a:r>
              <a:rPr lang="en-US" altLang="zh-CN" dirty="0">
                <a:solidFill>
                  <a:srgbClr val="7030A0"/>
                </a:solidFill>
              </a:rPr>
              <a:t>100%</a:t>
            </a:r>
            <a:endParaRPr lang="en-US" dirty="0">
              <a:solidFill>
                <a:srgbClr val="7030A0"/>
              </a:solidFill>
            </a:endParaRPr>
          </a:p>
          <a:p>
            <a:pPr algn="l" rtl="0"/>
            <a:r>
              <a:rPr lang="zh-TW" altLang="en-US" sz="4000" dirty="0"/>
              <a:t>A business philosophy that is better than competitors:</a:t>
            </a:r>
          </a:p>
          <a:p>
            <a:pPr lvl="1" algn="l" rtl="0"/>
            <a:r>
              <a:rPr lang="en-US" altLang="zh-CN" dirty="0"/>
              <a:t>1.</a:t>
            </a:r>
            <a:r>
              <a:rPr dirty="0"/>
              <a:t>Shein</a:t>
            </a:r>
            <a:r>
              <a:rPr lang="zh-CN" altLang="en-US" dirty="0"/>
              <a:t>already</a:t>
            </a:r>
            <a:r>
              <a:rPr lang="zh-CN" altLang="en-US" dirty="0">
                <a:solidFill>
                  <a:srgbClr val="C00000"/>
                </a:solidFill>
              </a:rPr>
              <a:t>Beyond</a:t>
            </a:r>
            <a:r>
              <a:rPr lang="en-US" altLang="zh-CN" dirty="0"/>
              <a:t>【</a:t>
            </a:r>
            <a:r>
              <a:rPr lang="zh-CN" altLang="en-US" dirty="0">
                <a:solidFill>
                  <a:srgbClr val="C00000"/>
                </a:solidFill>
              </a:rPr>
              <a:t>Fast Fashion</a:t>
            </a:r>
            <a:r>
              <a:rPr lang="en-US" altLang="zh-CN" dirty="0"/>
              <a:t>】</a:t>
            </a:r>
            <a:r>
              <a:rPr lang="zh-CN" altLang="en-US" dirty="0"/>
              <a:t>, but</a:t>
            </a:r>
            <a:r>
              <a:rPr lang="en-US" altLang="zh-CN" dirty="0"/>
              <a:t>【</a:t>
            </a:r>
            <a:r>
              <a:rPr lang="zh-CN" altLang="en-US" dirty="0">
                <a:solidFill>
                  <a:srgbClr val="C00000"/>
                </a:solidFill>
                <a:highlight>
                  <a:srgbClr val="FFFF00"/>
                </a:highlight>
              </a:rPr>
              <a:t>Instant Fashion</a:t>
            </a:r>
            <a:r>
              <a:rPr lang="en-US" altLang="zh-CN" dirty="0"/>
              <a:t>】</a:t>
            </a:r>
          </a:p>
          <a:p>
            <a:pPr lvl="1" algn="l" rtl="0"/>
            <a:r>
              <a:rPr lang="en-US" altLang="zh-CN" dirty="0"/>
              <a:t>2.</a:t>
            </a:r>
            <a:r>
              <a:rPr lang="en-US" altLang="zh-TW" dirty="0" err="1"/>
              <a:t>Shein</a:t>
            </a:r>
            <a:r>
              <a:rPr lang="zh-CN" altLang="en-US" dirty="0"/>
              <a:t>It's like</a:t>
            </a:r>
            <a:r>
              <a:rPr lang="en-US" altLang="zh-CN" dirty="0"/>
              <a:t>【</a:t>
            </a:r>
            <a:r>
              <a:rPr lang="zh-CN" altLang="en-US" dirty="0">
                <a:solidFill>
                  <a:srgbClr val="C00000"/>
                </a:solidFill>
                <a:highlight>
                  <a:srgbClr val="FFFF00"/>
                </a:highlight>
              </a:rPr>
              <a:t>E-commerce</a:t>
            </a:r>
            <a:r>
              <a:rPr lang="en-US" altLang="zh-CN" dirty="0" err="1">
                <a:solidFill>
                  <a:srgbClr val="C00000"/>
                </a:solidFill>
                <a:highlight>
                  <a:srgbClr val="FFFF00"/>
                </a:highlight>
              </a:rPr>
              <a:t>TikTo</a:t>
            </a:r>
            <a:r>
              <a:rPr lang="en-US" altLang="zh-CN" dirty="0" err="1"/>
              <a:t>k</a:t>
            </a:r>
            <a:r>
              <a:rPr lang="en-US" altLang="zh-CN" dirty="0"/>
              <a:t>】</a:t>
            </a:r>
            <a:r>
              <a:rPr lang="zh-TW" altLang="en-US" b="1" i="0" dirty="0">
                <a:solidFill>
                  <a:srgbClr val="FF0099"/>
                </a:solidFill>
                <a:effectLst/>
                <a:latin typeface="system-ui"/>
              </a:rPr>
              <a:t> </a:t>
            </a:r>
            <a:r>
              <a:rPr lang="zh-TW" altLang="en-US" b="1" i="0" dirty="0">
                <a:solidFill>
                  <a:srgbClr val="C00000"/>
                </a:solidFill>
                <a:effectLst/>
                <a:latin typeface="system-ui"/>
              </a:rPr>
              <a:t>➜</a:t>
            </a:r>
            <a:r>
              <a:rPr lang="zh-CN" altLang="en-US" b="1" i="0" dirty="0">
                <a:solidFill>
                  <a:srgbClr val="C00000"/>
                </a:solidFill>
                <a:effectLst/>
                <a:latin typeface="system-ui"/>
              </a:rPr>
              <a:t>good</a:t>
            </a:r>
            <a:r>
              <a:rPr lang="zh-CN" altLang="en-US" sz="2900" dirty="0">
                <a:solidFill>
                  <a:srgbClr val="C00000"/>
                </a:solidFill>
                <a:effectLst/>
                <a:latin typeface="system-ui"/>
              </a:rPr>
              <a:t>use</a:t>
            </a:r>
            <a:r>
              <a:rPr lang="en-US" altLang="zh-CN" sz="2900" dirty="0">
                <a:solidFill>
                  <a:srgbClr val="C00000"/>
                </a:solidFill>
                <a:effectLst/>
                <a:latin typeface="system-ui"/>
              </a:rPr>
              <a:t>【</a:t>
            </a:r>
            <a:r>
              <a:rPr lang="zh-CN" altLang="en-US" b="1" i="0" dirty="0">
                <a:solidFill>
                  <a:srgbClr val="C00000"/>
                </a:solidFill>
                <a:effectLst/>
                <a:highlight>
                  <a:srgbClr val="FFFF00"/>
                </a:highlight>
                <a:latin typeface="system-ui"/>
              </a:rPr>
              <a:t>Big Data Analysis</a:t>
            </a:r>
            <a:r>
              <a:rPr lang="en-US" altLang="zh-CN" sz="2900" dirty="0">
                <a:solidFill>
                  <a:srgbClr val="C00000"/>
                </a:solidFill>
                <a:effectLst/>
                <a:latin typeface="system-ui"/>
              </a:rPr>
              <a:t>】</a:t>
            </a:r>
            <a:r>
              <a:rPr lang="zh-CN" altLang="en-US" b="1" i="0" dirty="0">
                <a:solidFill>
                  <a:srgbClr val="C00000"/>
                </a:solidFill>
                <a:effectLst/>
                <a:highlight>
                  <a:srgbClr val="FFFF00"/>
                </a:highlight>
                <a:latin typeface="system-ui"/>
              </a:rPr>
              <a:t>Gain insights into customer preferences and market trends</a:t>
            </a:r>
            <a:endParaRPr lang="en-US" altLang="zh-CN" b="1" i="0" dirty="0">
              <a:solidFill>
                <a:srgbClr val="C00000"/>
              </a:solidFill>
              <a:effectLst/>
              <a:highlight>
                <a:srgbClr val="FFFF00"/>
              </a:highlight>
              <a:latin typeface="system-ui"/>
            </a:endParaRPr>
          </a:p>
          <a:p>
            <a:pPr lvl="1" algn="l" rtl="0"/>
            <a:endParaRPr dirty="0"/>
          </a:p>
        </p:txBody>
      </p:sp>
      <p:sp>
        <p:nvSpPr>
          <p:cNvPr id="2" name="Title 1"/>
          <p:cNvSpPr>
            <a:spLocks noGrp="1"/>
          </p:cNvSpPr>
          <p:nvPr>
            <p:ph type="title"/>
          </p:nvPr>
        </p:nvSpPr>
        <p:spPr/>
        <p:txBody>
          <a:bodyPr>
            <a:normAutofit/>
          </a:bodyPr>
          <a:lstStyle/>
          <a:p>
            <a:pPr rtl="0"/>
            <a:r>
              <a:rPr dirty="0"/>
              <a:t>Case Study</a:t>
            </a:r>
            <a:r>
              <a:rPr lang="zh-TW" altLang="en-US" dirty="0"/>
              <a:t>:</a:t>
            </a:r>
            <a:r>
              <a:rPr lang="en-US" altLang="zh-TW" dirty="0"/>
              <a:t> </a:t>
            </a:r>
            <a:r>
              <a:rPr lang="en-US" altLang="zh-TW" dirty="0" err="1"/>
              <a:t>Shein</a:t>
            </a:r>
            <a:endParaRPr lang="zh-TW" altLang="en-US" dirty="0"/>
          </a:p>
        </p:txBody>
      </p:sp>
    </p:spTree>
    <p:extLst>
      <p:ext uri="{BB962C8B-B14F-4D97-AF65-F5344CB8AC3E}">
        <p14:creationId xmlns:p14="http://schemas.microsoft.com/office/powerpoint/2010/main" val="19449669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l" rtl="0"/>
            <a:r>
              <a:rPr lang="zh-CN" altLang="en-US" sz="3200" dirty="0"/>
              <a:t>A business philosophy that outperforms competitors</a:t>
            </a:r>
            <a:r>
              <a:rPr sz="3200" dirty="0"/>
              <a:t>:</a:t>
            </a:r>
            <a:endParaRPr lang="en-US" sz="3200" dirty="0"/>
          </a:p>
          <a:p>
            <a:pPr algn="l" rtl="0"/>
            <a:r>
              <a:rPr lang="en-US" altLang="zh-CN" sz="3200" dirty="0">
                <a:solidFill>
                  <a:srgbClr val="7030A0"/>
                </a:solidFill>
              </a:rPr>
              <a:t>3.</a:t>
            </a:r>
            <a:r>
              <a:rPr lang="en-US" altLang="zh-TW" sz="3200" dirty="0" err="1">
                <a:solidFill>
                  <a:srgbClr val="7030A0"/>
                </a:solidFill>
              </a:rPr>
              <a:t>Shein</a:t>
            </a:r>
            <a:r>
              <a:rPr lang="zh-CN" altLang="en-US" sz="3200" dirty="0">
                <a:solidFill>
                  <a:srgbClr val="7030A0"/>
                </a:solidFill>
              </a:rPr>
              <a:t>It is the first</a:t>
            </a:r>
            <a:r>
              <a:rPr lang="en-US" altLang="zh-CN" sz="3200" dirty="0">
                <a:solidFill>
                  <a:srgbClr val="7030A0"/>
                </a:solidFill>
              </a:rPr>
              <a:t>【</a:t>
            </a:r>
            <a:r>
              <a:rPr lang="zh-CN" altLang="en-US" sz="3200" dirty="0">
                <a:solidFill>
                  <a:srgbClr val="7030A0"/>
                </a:solidFill>
              </a:rPr>
              <a:t>Internet Celebrities</a:t>
            </a:r>
            <a:r>
              <a:rPr lang="en-US" altLang="zh-CN" sz="3200" dirty="0">
                <a:solidFill>
                  <a:srgbClr val="7030A0"/>
                </a:solidFill>
              </a:rPr>
              <a:t>/KOL】</a:t>
            </a:r>
            <a:r>
              <a:rPr lang="zh-CN" altLang="en-US" sz="3200" dirty="0">
                <a:solidFill>
                  <a:srgbClr val="7030A0"/>
                </a:solidFill>
              </a:rPr>
              <a:t>To recommend products (in</a:t>
            </a:r>
            <a:r>
              <a:rPr lang="en-US" altLang="zh-CN" sz="3200" dirty="0">
                <a:solidFill>
                  <a:srgbClr val="7030A0"/>
                </a:solidFill>
              </a:rPr>
              <a:t>2010</a:t>
            </a:r>
            <a:r>
              <a:rPr lang="zh-CN" altLang="en-US" sz="3200" dirty="0">
                <a:solidFill>
                  <a:srgbClr val="7030A0"/>
                </a:solidFill>
              </a:rPr>
              <a:t>Years ago)</a:t>
            </a:r>
            <a:endParaRPr lang="en-US" altLang="zh-CN" sz="3200" dirty="0">
              <a:solidFill>
                <a:srgbClr val="7030A0"/>
              </a:solidFill>
            </a:endParaRPr>
          </a:p>
          <a:p>
            <a:pPr lvl="1" algn="l" rtl="0"/>
            <a:r>
              <a:rPr lang="zh-CN" altLang="en-US" sz="2400" dirty="0"/>
              <a:t>Social Media</a:t>
            </a:r>
            <a:r>
              <a:rPr lang="en-US" altLang="zh-CN" sz="2400" dirty="0"/>
              <a:t>【</a:t>
            </a:r>
            <a:r>
              <a:rPr lang="en-US" altLang="zh-CN" sz="2400" dirty="0">
                <a:solidFill>
                  <a:srgbClr val="C00000"/>
                </a:solidFill>
              </a:rPr>
              <a:t>FB</a:t>
            </a:r>
            <a:r>
              <a:rPr lang="zh-CN" altLang="en-US" sz="2400" dirty="0">
                <a:solidFill>
                  <a:srgbClr val="C00000"/>
                </a:solidFill>
              </a:rPr>
              <a:t>,</a:t>
            </a:r>
            <a:r>
              <a:rPr lang="en-US" altLang="zh-CN" sz="2400" dirty="0">
                <a:solidFill>
                  <a:srgbClr val="C00000"/>
                </a:solidFill>
              </a:rPr>
              <a:t>Instagram</a:t>
            </a:r>
            <a:r>
              <a:rPr lang="zh-CN" altLang="en-US" sz="2400" dirty="0">
                <a:solidFill>
                  <a:srgbClr val="C00000"/>
                </a:solidFill>
              </a:rPr>
              <a:t>,</a:t>
            </a:r>
            <a:r>
              <a:rPr lang="en-US" altLang="zh-CN" sz="2400" dirty="0">
                <a:solidFill>
                  <a:srgbClr val="C00000"/>
                </a:solidFill>
              </a:rPr>
              <a:t>twitter</a:t>
            </a:r>
            <a:r>
              <a:rPr lang="en-US" altLang="zh-CN" sz="2400" dirty="0"/>
              <a:t>】</a:t>
            </a:r>
            <a:r>
              <a:rPr lang="zh-CN" altLang="en-US" sz="2400" dirty="0"/>
              <a:t>Combine</a:t>
            </a:r>
            <a:r>
              <a:rPr lang="en-US" altLang="zh-CN" sz="2400" dirty="0"/>
              <a:t>【</a:t>
            </a:r>
            <a:r>
              <a:rPr lang="zh-CN" altLang="en-US" sz="2400" dirty="0">
                <a:solidFill>
                  <a:srgbClr val="C00000"/>
                </a:solidFill>
              </a:rPr>
              <a:t>Internet celebrities,</a:t>
            </a:r>
            <a:r>
              <a:rPr lang="en-US" altLang="zh-CN" sz="2400" dirty="0">
                <a:solidFill>
                  <a:srgbClr val="C00000"/>
                </a:solidFill>
              </a:rPr>
              <a:t>KOL</a:t>
            </a:r>
            <a:r>
              <a:rPr lang="en-US" altLang="zh-CN" sz="2400" dirty="0"/>
              <a:t>】</a:t>
            </a:r>
            <a:r>
              <a:rPr lang="zh-CN" altLang="en-US" sz="2400" dirty="0"/>
              <a:t>To promote products</a:t>
            </a:r>
            <a:endParaRPr lang="en-US" altLang="zh-CN" sz="2400" dirty="0"/>
          </a:p>
          <a:p>
            <a:pPr lvl="1" algn="l" rtl="0"/>
            <a:r>
              <a:rPr lang="zh-CN" altLang="en-US" sz="2400" dirty="0"/>
              <a:t>Large-scale recruitment</a:t>
            </a:r>
            <a:r>
              <a:rPr lang="en-US" altLang="zh-CN" sz="2400" dirty="0"/>
              <a:t>【</a:t>
            </a:r>
            <a:r>
              <a:rPr lang="en-US" altLang="zh-CN" sz="2400" dirty="0" err="1">
                <a:solidFill>
                  <a:srgbClr val="C00000"/>
                </a:solidFill>
                <a:highlight>
                  <a:srgbClr val="FFFF00"/>
                </a:highlight>
              </a:rPr>
              <a:t>Shein</a:t>
            </a:r>
            <a:r>
              <a:rPr lang="zh-CN" altLang="en-US" sz="2400" dirty="0">
                <a:solidFill>
                  <a:srgbClr val="C00000"/>
                </a:solidFill>
                <a:highlight>
                  <a:srgbClr val="FFFF00"/>
                </a:highlight>
              </a:rPr>
              <a:t>girl</a:t>
            </a:r>
            <a:r>
              <a:rPr lang="en-US" altLang="zh-CN" sz="2400" dirty="0"/>
              <a:t>】</a:t>
            </a:r>
          </a:p>
          <a:p>
            <a:pPr lvl="1" algn="l" rtl="0"/>
            <a:r>
              <a:rPr lang="zh-CN" altLang="en-US" sz="2400" dirty="0">
                <a:solidFill>
                  <a:srgbClr val="C00000"/>
                </a:solidFill>
                <a:highlight>
                  <a:srgbClr val="FFFF00"/>
                </a:highlight>
              </a:rPr>
              <a:t>ROI of influencers</a:t>
            </a:r>
            <a:r>
              <a:rPr lang="en-US" altLang="zh-CN" sz="2400" dirty="0">
                <a:solidFill>
                  <a:srgbClr val="C00000"/>
                </a:solidFill>
                <a:highlight>
                  <a:srgbClr val="FFFF00"/>
                </a:highlight>
              </a:rPr>
              <a:t>ROI</a:t>
            </a:r>
            <a:r>
              <a:rPr lang="zh-CN" altLang="en-US" sz="2400" dirty="0">
                <a:solidFill>
                  <a:srgbClr val="C00000"/>
                </a:solidFill>
                <a:highlight>
                  <a:srgbClr val="FFFF00"/>
                </a:highlight>
              </a:rPr>
              <a:t>for</a:t>
            </a:r>
            <a:r>
              <a:rPr lang="en-US" altLang="zh-CN" sz="2400" dirty="0">
                <a:solidFill>
                  <a:srgbClr val="C00000"/>
                </a:solidFill>
                <a:highlight>
                  <a:srgbClr val="FFFF00"/>
                </a:highlight>
              </a:rPr>
              <a:t>1</a:t>
            </a:r>
            <a:r>
              <a:rPr lang="zh-CN" altLang="en-US" sz="2400" dirty="0">
                <a:solidFill>
                  <a:srgbClr val="C00000"/>
                </a:solidFill>
                <a:highlight>
                  <a:srgbClr val="FFFF00"/>
                </a:highlight>
              </a:rPr>
              <a:t>:</a:t>
            </a:r>
            <a:r>
              <a:rPr lang="en-US" altLang="zh-CN" sz="2400" dirty="0">
                <a:solidFill>
                  <a:srgbClr val="C00000"/>
                </a:solidFill>
                <a:highlight>
                  <a:srgbClr val="FFFF00"/>
                </a:highlight>
              </a:rPr>
              <a:t>3</a:t>
            </a:r>
            <a:r>
              <a:rPr lang="zh-CN" altLang="en-US" sz="2400" dirty="0"/>
              <a:t>, very profitable</a:t>
            </a:r>
            <a:endParaRPr lang="en-US" altLang="zh-CN" sz="2400" dirty="0"/>
          </a:p>
          <a:p>
            <a:pPr lvl="1" algn="l" rtl="0"/>
            <a:endParaRPr lang="en-US" altLang="zh-CN" dirty="0"/>
          </a:p>
          <a:p>
            <a:pPr lvl="1" algn="l" rtl="0"/>
            <a:endParaRPr dirty="0"/>
          </a:p>
        </p:txBody>
      </p:sp>
      <p:sp>
        <p:nvSpPr>
          <p:cNvPr id="2" name="Title 1"/>
          <p:cNvSpPr>
            <a:spLocks noGrp="1"/>
          </p:cNvSpPr>
          <p:nvPr>
            <p:ph type="title"/>
          </p:nvPr>
        </p:nvSpPr>
        <p:spPr/>
        <p:txBody>
          <a:bodyPr>
            <a:normAutofit/>
          </a:bodyPr>
          <a:lstStyle/>
          <a:p>
            <a:pPr rtl="0"/>
            <a:r>
              <a:rPr dirty="0"/>
              <a:t>Case Study</a:t>
            </a:r>
            <a:r>
              <a:rPr lang="zh-TW" altLang="en-US" dirty="0"/>
              <a:t>:</a:t>
            </a:r>
            <a:r>
              <a:rPr lang="en-US" altLang="zh-TW" dirty="0"/>
              <a:t> </a:t>
            </a:r>
            <a:r>
              <a:rPr lang="en-US" altLang="zh-TW" dirty="0" err="1"/>
              <a:t>Shein</a:t>
            </a:r>
            <a:endParaRPr lang="zh-TW" altLang="en-US" dirty="0"/>
          </a:p>
        </p:txBody>
      </p:sp>
    </p:spTree>
    <p:extLst>
      <p:ext uri="{BB962C8B-B14F-4D97-AF65-F5344CB8AC3E}">
        <p14:creationId xmlns:p14="http://schemas.microsoft.com/office/powerpoint/2010/main" val="1899569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lgn="l" rtl="0"/>
            <a:r>
              <a:rPr dirty="0"/>
              <a:t>Fan base:</a:t>
            </a:r>
            <a:endParaRPr lang="en-US" dirty="0"/>
          </a:p>
          <a:p>
            <a:pPr lvl="1" algn="l" rtl="0"/>
            <a:r>
              <a:rPr dirty="0"/>
              <a:t>Internet celebrities and KOLs usually have a large number of loyal fans, and their recommendations and comments can directly influence their fans' purchasing decisions.</a:t>
            </a:r>
          </a:p>
          <a:p>
            <a:pPr algn="l" rtl="0"/>
            <a:r>
              <a:rPr dirty="0"/>
              <a:t>Content creation ability:</a:t>
            </a:r>
            <a:endParaRPr lang="en-US" dirty="0"/>
          </a:p>
          <a:p>
            <a:pPr lvl="1" algn="l" rtl="0"/>
            <a:r>
              <a:rPr dirty="0"/>
              <a:t>High-quality content is the key to attracting fans and maintaining influence. Internet celebrities and KOLs establish deep emotional connections with fans through creative content.</a:t>
            </a:r>
          </a:p>
          <a:p>
            <a:pPr algn="l" rtl="0"/>
            <a:r>
              <a:rPr dirty="0"/>
              <a:t>Trust and Authenticity:</a:t>
            </a:r>
            <a:endParaRPr lang="en-US" dirty="0"/>
          </a:p>
          <a:p>
            <a:pPr lvl="1" algn="l" rtl="0"/>
            <a:r>
              <a:rPr dirty="0"/>
              <a:t>Fans generally believe that recommendations from influencers and KOLs are authentic and credible because they believe these opinion leaders make recommendations based on their personal experience and expertise.</a:t>
            </a:r>
          </a:p>
        </p:txBody>
      </p:sp>
      <p:sp>
        <p:nvSpPr>
          <p:cNvPr id="2" name="Title 1"/>
          <p:cNvSpPr>
            <a:spLocks noGrp="1"/>
          </p:cNvSpPr>
          <p:nvPr>
            <p:ph type="title"/>
          </p:nvPr>
        </p:nvSpPr>
        <p:spPr/>
        <p:txBody>
          <a:bodyPr>
            <a:normAutofit fontScale="90000"/>
          </a:bodyPr>
          <a:lstStyle/>
          <a:p>
            <a:pPr rtl="0"/>
            <a:r>
              <a:rPr dirty="0"/>
              <a:t>The sources of influence of Internet </a:t>
            </a:r>
            <a:r>
              <a:rPr lang="en-US" altLang="zh-TW" dirty="0"/>
              <a:t>Influencers</a:t>
            </a:r>
            <a:r>
              <a:rPr dirty="0"/>
              <a:t> and KOLs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5964AC9-414E-4D31-A924-9042C1E8B998}"/>
              </a:ext>
            </a:extLst>
          </p:cNvPr>
          <p:cNvSpPr>
            <a:spLocks noGrp="1"/>
          </p:cNvSpPr>
          <p:nvPr>
            <p:ph idx="1"/>
          </p:nvPr>
        </p:nvSpPr>
        <p:spPr/>
        <p:txBody>
          <a:bodyPr>
            <a:normAutofit fontScale="92500" lnSpcReduction="10000"/>
          </a:bodyPr>
          <a:lstStyle/>
          <a:p>
            <a:pPr algn="l" rtl="0"/>
            <a:r>
              <a:rPr lang="en-US" altLang="zh-TW" dirty="0" err="1"/>
              <a:t>Shein</a:t>
            </a:r>
            <a:r>
              <a:rPr lang="en-US" altLang="zh-TW" dirty="0"/>
              <a:t> </a:t>
            </a:r>
            <a:r>
              <a:rPr lang="zh-TW" altLang="en-US" dirty="0"/>
              <a:t>ROI of influencers (</a:t>
            </a:r>
            <a:r>
              <a:rPr lang="en-US" altLang="zh-TW" dirty="0"/>
              <a:t>ROI</a:t>
            </a:r>
            <a:r>
              <a:rPr lang="zh-TW" altLang="en-US" dirty="0"/>
              <a:t>)for</a:t>
            </a:r>
            <a:r>
              <a:rPr lang="en-US" altLang="zh-TW" dirty="0"/>
              <a:t>1:3</a:t>
            </a:r>
          </a:p>
          <a:p>
            <a:pPr lvl="1" algn="l" rtl="0"/>
            <a:r>
              <a:rPr lang="zh-TW" altLang="en-US" sz="4000" dirty="0"/>
              <a:t>This means that every investment</a:t>
            </a:r>
            <a:r>
              <a:rPr lang="en-US" altLang="zh-TW" sz="4000" dirty="0"/>
              <a:t>1</a:t>
            </a:r>
            <a:r>
              <a:rPr lang="zh-TW" altLang="en-US" sz="4000" dirty="0"/>
              <a:t>The unit's funds,</a:t>
            </a:r>
            <a:r>
              <a:rPr lang="en-US" altLang="zh-TW" sz="4000" dirty="0" err="1"/>
              <a:t>Shein</a:t>
            </a:r>
            <a:r>
              <a:rPr lang="en-US" altLang="zh-TW" sz="4000" dirty="0"/>
              <a:t> </a:t>
            </a:r>
            <a:r>
              <a:rPr lang="zh-TW" altLang="en-US" sz="4000" dirty="0"/>
              <a:t>You can gain from these Internet celebrities</a:t>
            </a:r>
            <a:r>
              <a:rPr lang="en-US" altLang="zh-TW" sz="4000" dirty="0"/>
              <a:t>3</a:t>
            </a:r>
            <a:r>
              <a:rPr lang="zh-TW" altLang="en-US" sz="4000" dirty="0"/>
              <a:t>Unit revenue.</a:t>
            </a:r>
            <a:endParaRPr lang="en-US" altLang="zh-TW" sz="4000" dirty="0"/>
          </a:p>
          <a:p>
            <a:pPr lvl="1" algn="l" rtl="0"/>
            <a:r>
              <a:rPr lang="zh-TW" altLang="en-US" sz="4000" dirty="0"/>
              <a:t>In other words,</a:t>
            </a:r>
            <a:endParaRPr lang="en-US" altLang="zh-TW" sz="4000" dirty="0"/>
          </a:p>
          <a:p>
            <a:pPr lvl="1" algn="l" rtl="0"/>
            <a:r>
              <a:rPr lang="en-US" altLang="zh-TW" sz="4000" dirty="0" err="1"/>
              <a:t>Shein</a:t>
            </a:r>
            <a:r>
              <a:rPr lang="en-US" altLang="zh-TW" sz="4000" dirty="0"/>
              <a:t> </a:t>
            </a:r>
            <a:r>
              <a:rPr lang="zh-TW" altLang="en-US" sz="4000" dirty="0">
                <a:solidFill>
                  <a:srgbClr val="7030A0"/>
                </a:solidFill>
                <a:highlight>
                  <a:srgbClr val="FFFF00"/>
                </a:highlight>
              </a:rPr>
              <a:t>Every dollar invested in influencer marketing</a:t>
            </a:r>
            <a:r>
              <a:rPr lang="zh-TW" altLang="en-US" sz="4000" dirty="0"/>
              <a:t>,All</a:t>
            </a:r>
            <a:r>
              <a:rPr lang="zh-TW" altLang="en-US" sz="4000" dirty="0">
                <a:solidFill>
                  <a:srgbClr val="7030A0"/>
                </a:solidFill>
                <a:highlight>
                  <a:srgbClr val="FFFF00"/>
                </a:highlight>
              </a:rPr>
              <a:t>Can generate three returns</a:t>
            </a:r>
          </a:p>
          <a:p>
            <a:pPr algn="l" rtl="0"/>
            <a:endParaRPr lang="zh-TW" altLang="en-US" dirty="0"/>
          </a:p>
        </p:txBody>
      </p:sp>
      <p:sp>
        <p:nvSpPr>
          <p:cNvPr id="3" name="標題 2">
            <a:extLst>
              <a:ext uri="{FF2B5EF4-FFF2-40B4-BE49-F238E27FC236}">
                <a16:creationId xmlns:a16="http://schemas.microsoft.com/office/drawing/2014/main" id="{72C9EF4E-41BA-4289-B3D7-8BE024D744F9}"/>
              </a:ext>
            </a:extLst>
          </p:cNvPr>
          <p:cNvSpPr>
            <a:spLocks noGrp="1"/>
          </p:cNvSpPr>
          <p:nvPr>
            <p:ph type="title"/>
          </p:nvPr>
        </p:nvSpPr>
        <p:spPr/>
        <p:txBody>
          <a:bodyPr>
            <a:normAutofit fontScale="90000"/>
          </a:bodyPr>
          <a:lstStyle/>
          <a:p>
            <a:pPr rtl="0"/>
            <a:r>
              <a:rPr lang="en-US" altLang="zh-CN" dirty="0"/>
              <a:t>What is Return on Investment (ROI) = 1:3?</a:t>
            </a:r>
            <a:endParaRPr lang="zh-TW" altLang="en-US" dirty="0"/>
          </a:p>
        </p:txBody>
      </p:sp>
    </p:spTree>
    <p:extLst>
      <p:ext uri="{BB962C8B-B14F-4D97-AF65-F5344CB8AC3E}">
        <p14:creationId xmlns:p14="http://schemas.microsoft.com/office/powerpoint/2010/main" val="36218651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algn="l" rtl="0"/>
            <a:r>
              <a:rPr lang="zh-CN" altLang="en-US" sz="3300" dirty="0"/>
              <a:t>A business philosophy that outperforms competitors</a:t>
            </a:r>
            <a:r>
              <a:rPr sz="3300" dirty="0"/>
              <a:t>:</a:t>
            </a:r>
            <a:endParaRPr lang="en-US" sz="3300" dirty="0"/>
          </a:p>
          <a:p>
            <a:pPr algn="l" rtl="0"/>
            <a:r>
              <a:rPr lang="en-US" altLang="zh-CN" sz="3300" dirty="0">
                <a:solidFill>
                  <a:srgbClr val="7030A0"/>
                </a:solidFill>
              </a:rPr>
              <a:t>4.</a:t>
            </a:r>
            <a:r>
              <a:rPr lang="en-US" altLang="zh-TW" sz="3300" dirty="0" err="1">
                <a:solidFill>
                  <a:srgbClr val="7030A0"/>
                </a:solidFill>
              </a:rPr>
              <a:t>Shein</a:t>
            </a:r>
            <a:r>
              <a:rPr lang="zh-CN" altLang="en-US" sz="3300" dirty="0">
                <a:solidFill>
                  <a:srgbClr val="7030A0"/>
                </a:solidFill>
              </a:rPr>
              <a:t>have</a:t>
            </a:r>
            <a:r>
              <a:rPr lang="en-US" altLang="zh-CN" sz="3300" dirty="0">
                <a:solidFill>
                  <a:srgbClr val="7030A0"/>
                </a:solidFill>
              </a:rPr>
              <a:t>【</a:t>
            </a:r>
            <a:r>
              <a:rPr lang="zh-CN" altLang="en-US" sz="3300" dirty="0">
                <a:solidFill>
                  <a:srgbClr val="7030A0"/>
                </a:solidFill>
              </a:rPr>
              <a:t>Affiliate Program</a:t>
            </a:r>
            <a:r>
              <a:rPr lang="en-US" altLang="zh-CN" sz="3300" dirty="0">
                <a:solidFill>
                  <a:srgbClr val="7030A0"/>
                </a:solidFill>
              </a:rPr>
              <a:t>】</a:t>
            </a:r>
            <a:r>
              <a:rPr lang="zh-CN" altLang="en-US" sz="3300" dirty="0">
                <a:solidFill>
                  <a:srgbClr val="7030A0"/>
                </a:solidFill>
              </a:rPr>
              <a:t>,</a:t>
            </a:r>
            <a:r>
              <a:rPr lang="en-US" altLang="zh-CN" sz="3300" dirty="0">
                <a:solidFill>
                  <a:srgbClr val="7030A0"/>
                </a:solidFill>
              </a:rPr>
              <a:t>【</a:t>
            </a:r>
            <a:r>
              <a:rPr lang="zh-CN" altLang="en-US" sz="3300" dirty="0">
                <a:solidFill>
                  <a:srgbClr val="7030A0"/>
                </a:solidFill>
              </a:rPr>
              <a:t>Distribution</a:t>
            </a:r>
            <a:r>
              <a:rPr lang="en-US" altLang="zh-CN" sz="3300" dirty="0">
                <a:solidFill>
                  <a:srgbClr val="7030A0"/>
                </a:solidFill>
              </a:rPr>
              <a:t>】</a:t>
            </a:r>
          </a:p>
          <a:p>
            <a:pPr algn="l" rtl="0"/>
            <a:r>
              <a:rPr lang="zh-CN" altLang="en-US" sz="3300" dirty="0">
                <a:solidFill>
                  <a:srgbClr val="7030A0"/>
                </a:solidFill>
              </a:rPr>
              <a:t>It is the first</a:t>
            </a:r>
            <a:r>
              <a:rPr lang="en-US" altLang="zh-CN" sz="3300" dirty="0">
                <a:solidFill>
                  <a:srgbClr val="7030A0"/>
                </a:solidFill>
              </a:rPr>
              <a:t>【</a:t>
            </a:r>
            <a:r>
              <a:rPr lang="zh-CN" altLang="en-US" sz="3300" dirty="0">
                <a:solidFill>
                  <a:srgbClr val="7030A0"/>
                </a:solidFill>
              </a:rPr>
              <a:t>Internet Celebrities</a:t>
            </a:r>
            <a:r>
              <a:rPr lang="en-US" altLang="zh-CN" sz="3300" dirty="0">
                <a:solidFill>
                  <a:srgbClr val="7030A0"/>
                </a:solidFill>
              </a:rPr>
              <a:t>/KOL】</a:t>
            </a:r>
            <a:r>
              <a:rPr lang="zh-CN" altLang="en-US" sz="3300" dirty="0">
                <a:solidFill>
                  <a:srgbClr val="7030A0"/>
                </a:solidFill>
              </a:rPr>
              <a:t>To recommend products (in</a:t>
            </a:r>
            <a:r>
              <a:rPr lang="en-US" altLang="zh-CN" sz="3300" dirty="0">
                <a:solidFill>
                  <a:srgbClr val="7030A0"/>
                </a:solidFill>
              </a:rPr>
              <a:t>2010</a:t>
            </a:r>
            <a:r>
              <a:rPr lang="zh-CN" altLang="en-US" sz="3300" dirty="0">
                <a:solidFill>
                  <a:srgbClr val="7030A0"/>
                </a:solidFill>
              </a:rPr>
              <a:t>Years ago)</a:t>
            </a:r>
            <a:endParaRPr lang="en-US" altLang="zh-CN" sz="3300" dirty="0">
              <a:solidFill>
                <a:srgbClr val="7030A0"/>
              </a:solidFill>
            </a:endParaRPr>
          </a:p>
          <a:p>
            <a:pPr lvl="1" algn="l" rtl="0"/>
            <a:r>
              <a:rPr lang="zh-CN" altLang="en-US" dirty="0"/>
              <a:t>Social Media</a:t>
            </a:r>
            <a:r>
              <a:rPr lang="en-US" altLang="zh-CN" dirty="0"/>
              <a:t>【</a:t>
            </a:r>
            <a:r>
              <a:rPr lang="en-US" altLang="zh-CN" dirty="0">
                <a:solidFill>
                  <a:srgbClr val="C00000"/>
                </a:solidFill>
              </a:rPr>
              <a:t>FB</a:t>
            </a:r>
            <a:r>
              <a:rPr lang="zh-CN" altLang="en-US" dirty="0">
                <a:solidFill>
                  <a:srgbClr val="C00000"/>
                </a:solidFill>
              </a:rPr>
              <a:t>,</a:t>
            </a:r>
            <a:r>
              <a:rPr lang="en-US" altLang="zh-CN" dirty="0">
                <a:solidFill>
                  <a:srgbClr val="C00000"/>
                </a:solidFill>
              </a:rPr>
              <a:t>Instagram</a:t>
            </a:r>
            <a:r>
              <a:rPr lang="zh-CN" altLang="en-US" dirty="0">
                <a:solidFill>
                  <a:srgbClr val="C00000"/>
                </a:solidFill>
              </a:rPr>
              <a:t>,</a:t>
            </a:r>
            <a:r>
              <a:rPr lang="en-US" altLang="zh-CN" dirty="0">
                <a:solidFill>
                  <a:srgbClr val="C00000"/>
                </a:solidFill>
              </a:rPr>
              <a:t>twitter</a:t>
            </a:r>
            <a:r>
              <a:rPr lang="en-US" altLang="zh-CN" dirty="0"/>
              <a:t>】</a:t>
            </a:r>
            <a:r>
              <a:rPr lang="zh-CN" altLang="en-US" dirty="0"/>
              <a:t>Combine</a:t>
            </a:r>
            <a:r>
              <a:rPr lang="en-US" altLang="zh-CN" dirty="0"/>
              <a:t>【</a:t>
            </a:r>
            <a:r>
              <a:rPr lang="zh-CN" altLang="en-US" dirty="0">
                <a:solidFill>
                  <a:srgbClr val="C00000"/>
                </a:solidFill>
              </a:rPr>
              <a:t>Internet celebrities,</a:t>
            </a:r>
            <a:r>
              <a:rPr lang="en-US" altLang="zh-CN" dirty="0">
                <a:solidFill>
                  <a:srgbClr val="C00000"/>
                </a:solidFill>
              </a:rPr>
              <a:t>KOL</a:t>
            </a:r>
            <a:r>
              <a:rPr lang="en-US" altLang="zh-CN" dirty="0"/>
              <a:t>】</a:t>
            </a:r>
            <a:r>
              <a:rPr lang="zh-CN" altLang="en-US" dirty="0"/>
              <a:t>To promote products</a:t>
            </a:r>
            <a:endParaRPr lang="en-US" altLang="zh-CN" dirty="0"/>
          </a:p>
          <a:p>
            <a:pPr lvl="1" algn="l" rtl="0"/>
            <a:r>
              <a:rPr lang="zh-CN" altLang="en-US" dirty="0"/>
              <a:t>Large-scale recruitment</a:t>
            </a:r>
            <a:r>
              <a:rPr lang="en-US" altLang="zh-CN" dirty="0"/>
              <a:t>【</a:t>
            </a:r>
            <a:r>
              <a:rPr lang="en-US" altLang="zh-CN" dirty="0" err="1">
                <a:solidFill>
                  <a:srgbClr val="C00000"/>
                </a:solidFill>
                <a:highlight>
                  <a:srgbClr val="FFFF00"/>
                </a:highlight>
              </a:rPr>
              <a:t>Shein</a:t>
            </a:r>
            <a:r>
              <a:rPr lang="zh-CN" altLang="en-US" dirty="0">
                <a:solidFill>
                  <a:srgbClr val="C00000"/>
                </a:solidFill>
                <a:highlight>
                  <a:srgbClr val="FFFF00"/>
                </a:highlight>
              </a:rPr>
              <a:t>girl</a:t>
            </a:r>
            <a:r>
              <a:rPr lang="en-US" altLang="zh-CN" dirty="0"/>
              <a:t>】</a:t>
            </a:r>
          </a:p>
          <a:p>
            <a:pPr lvl="1" algn="l" rtl="0"/>
            <a:r>
              <a:rPr lang="zh-CN" altLang="en-US" dirty="0">
                <a:solidFill>
                  <a:srgbClr val="C00000"/>
                </a:solidFill>
                <a:highlight>
                  <a:srgbClr val="FFFF00"/>
                </a:highlight>
              </a:rPr>
              <a:t>ROI of influencers</a:t>
            </a:r>
            <a:r>
              <a:rPr lang="en-US" altLang="zh-CN" dirty="0">
                <a:solidFill>
                  <a:srgbClr val="C00000"/>
                </a:solidFill>
                <a:highlight>
                  <a:srgbClr val="FFFF00"/>
                </a:highlight>
              </a:rPr>
              <a:t>ROI</a:t>
            </a:r>
            <a:r>
              <a:rPr lang="zh-CN" altLang="en-US" dirty="0">
                <a:solidFill>
                  <a:srgbClr val="C00000"/>
                </a:solidFill>
                <a:highlight>
                  <a:srgbClr val="FFFF00"/>
                </a:highlight>
              </a:rPr>
              <a:t>for</a:t>
            </a:r>
            <a:r>
              <a:rPr lang="en-US" altLang="zh-CN" dirty="0">
                <a:solidFill>
                  <a:srgbClr val="C00000"/>
                </a:solidFill>
                <a:highlight>
                  <a:srgbClr val="FFFF00"/>
                </a:highlight>
              </a:rPr>
              <a:t>1</a:t>
            </a:r>
            <a:r>
              <a:rPr lang="zh-CN" altLang="en-US" dirty="0">
                <a:solidFill>
                  <a:srgbClr val="C00000"/>
                </a:solidFill>
                <a:highlight>
                  <a:srgbClr val="FFFF00"/>
                </a:highlight>
              </a:rPr>
              <a:t>:</a:t>
            </a:r>
            <a:r>
              <a:rPr lang="en-US" altLang="zh-CN" dirty="0">
                <a:solidFill>
                  <a:srgbClr val="C00000"/>
                </a:solidFill>
                <a:highlight>
                  <a:srgbClr val="FFFF00"/>
                </a:highlight>
              </a:rPr>
              <a:t>3</a:t>
            </a:r>
            <a:r>
              <a:rPr lang="zh-CN" altLang="en-US" dirty="0"/>
              <a:t>, very profitable</a:t>
            </a:r>
            <a:endParaRPr lang="en-US" altLang="zh-CN" dirty="0"/>
          </a:p>
          <a:p>
            <a:pPr algn="l" rtl="0"/>
            <a:r>
              <a:rPr lang="en-US" altLang="zh-CN" sz="3800" dirty="0">
                <a:solidFill>
                  <a:srgbClr val="7030A0"/>
                </a:solidFill>
              </a:rPr>
              <a:t>5.</a:t>
            </a:r>
            <a:r>
              <a:rPr lang="en-US" altLang="zh-TW" sz="3800" dirty="0">
                <a:solidFill>
                  <a:srgbClr val="7030A0"/>
                </a:solidFill>
              </a:rPr>
              <a:t> </a:t>
            </a:r>
            <a:r>
              <a:rPr lang="en-US" altLang="zh-TW" sz="3800" dirty="0" err="1">
                <a:solidFill>
                  <a:srgbClr val="7030A0"/>
                </a:solidFill>
              </a:rPr>
              <a:t>Shein</a:t>
            </a:r>
            <a:r>
              <a:rPr lang="zh-CN" altLang="en-US" sz="3800" dirty="0">
                <a:solidFill>
                  <a:srgbClr val="7030A0"/>
                </a:solidFill>
              </a:rPr>
              <a:t>Large-scale online advertising (</a:t>
            </a:r>
            <a:r>
              <a:rPr lang="en-US" altLang="zh-CN" sz="3800" dirty="0" err="1">
                <a:solidFill>
                  <a:srgbClr val="7030A0"/>
                </a:solidFill>
              </a:rPr>
              <a:t>Google</a:t>
            </a:r>
            <a:r>
              <a:rPr lang="zh-CN" altLang="en-US" sz="3800" dirty="0">
                <a:solidFill>
                  <a:srgbClr val="7030A0"/>
                </a:solidFill>
              </a:rPr>
              <a:t>,</a:t>
            </a:r>
            <a:r>
              <a:rPr lang="en-US" altLang="zh-CN" sz="3800" dirty="0">
                <a:solidFill>
                  <a:srgbClr val="7030A0"/>
                </a:solidFill>
              </a:rPr>
              <a:t>FB</a:t>
            </a:r>
            <a:r>
              <a:rPr lang="zh-CN" altLang="en-US" sz="3800" dirty="0">
                <a:solidFill>
                  <a:srgbClr val="7030A0"/>
                </a:solidFill>
              </a:rPr>
              <a:t>,</a:t>
            </a:r>
            <a:r>
              <a:rPr lang="en-US" altLang="zh-CN" sz="3800" dirty="0" err="1">
                <a:solidFill>
                  <a:srgbClr val="7030A0"/>
                </a:solidFill>
              </a:rPr>
              <a:t>TikTok</a:t>
            </a:r>
            <a:r>
              <a:rPr lang="zh-CN" altLang="en-US" sz="3800" dirty="0">
                <a:solidFill>
                  <a:srgbClr val="7030A0"/>
                </a:solidFill>
              </a:rPr>
              <a:t>,</a:t>
            </a:r>
            <a:r>
              <a:rPr lang="en-US" altLang="zh-CN" sz="3800" dirty="0">
                <a:solidFill>
                  <a:srgbClr val="7030A0"/>
                </a:solidFill>
              </a:rPr>
              <a:t>Instagram</a:t>
            </a:r>
          </a:p>
          <a:p>
            <a:pPr lvl="1" algn="l" rtl="0"/>
            <a:r>
              <a:rPr lang="zh-CN" altLang="en-US" dirty="0"/>
              <a:t>Using big data analysis to</a:t>
            </a:r>
            <a:r>
              <a:rPr lang="zh-CN" altLang="en-US" dirty="0">
                <a:solidFill>
                  <a:srgbClr val="C00000"/>
                </a:solidFill>
                <a:highlight>
                  <a:srgbClr val="FFFF00"/>
                </a:highlight>
              </a:rPr>
              <a:t>Precise delivery</a:t>
            </a:r>
            <a:r>
              <a:rPr lang="zh-CN" altLang="en-US" dirty="0"/>
              <a:t>, not just randomly placed</a:t>
            </a:r>
            <a:endParaRPr lang="en-US" altLang="zh-CN" dirty="0"/>
          </a:p>
          <a:p>
            <a:pPr lvl="1" algn="l" rtl="0"/>
            <a:endParaRPr lang="en-US" altLang="zh-CN" dirty="0"/>
          </a:p>
          <a:p>
            <a:pPr lvl="1" algn="l" rtl="0"/>
            <a:endParaRPr dirty="0"/>
          </a:p>
        </p:txBody>
      </p:sp>
      <p:sp>
        <p:nvSpPr>
          <p:cNvPr id="2" name="Title 1"/>
          <p:cNvSpPr>
            <a:spLocks noGrp="1"/>
          </p:cNvSpPr>
          <p:nvPr>
            <p:ph type="title"/>
          </p:nvPr>
        </p:nvSpPr>
        <p:spPr/>
        <p:txBody>
          <a:bodyPr>
            <a:normAutofit/>
          </a:bodyPr>
          <a:lstStyle/>
          <a:p>
            <a:pPr rtl="0"/>
            <a:r>
              <a:rPr dirty="0"/>
              <a:t>Case Study</a:t>
            </a:r>
            <a:r>
              <a:rPr lang="zh-TW" altLang="en-US" dirty="0"/>
              <a:t>:</a:t>
            </a:r>
            <a:r>
              <a:rPr lang="en-US" altLang="zh-TW" dirty="0"/>
              <a:t> </a:t>
            </a:r>
            <a:r>
              <a:rPr lang="en-US" altLang="zh-TW" dirty="0" err="1"/>
              <a:t>Shein</a:t>
            </a:r>
            <a:endParaRPr lang="zh-TW" altLang="en-US" dirty="0"/>
          </a:p>
        </p:txBody>
      </p:sp>
    </p:spTree>
    <p:extLst>
      <p:ext uri="{BB962C8B-B14F-4D97-AF65-F5344CB8AC3E}">
        <p14:creationId xmlns:p14="http://schemas.microsoft.com/office/powerpoint/2010/main" val="21571272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D50BBEB-BEC4-4A31-AB87-9C7F4DC91993}"/>
              </a:ext>
            </a:extLst>
          </p:cNvPr>
          <p:cNvSpPr>
            <a:spLocks noGrp="1"/>
          </p:cNvSpPr>
          <p:nvPr>
            <p:ph idx="1"/>
          </p:nvPr>
        </p:nvSpPr>
        <p:spPr/>
        <p:txBody>
          <a:bodyPr>
            <a:normAutofit fontScale="92500" lnSpcReduction="20000"/>
          </a:bodyPr>
          <a:lstStyle/>
          <a:p>
            <a:pPr algn="l" rtl="0"/>
            <a:r>
              <a:rPr lang="en-US" altLang="zh-TW" sz="1800" dirty="0">
                <a:solidFill>
                  <a:srgbClr val="7030A0"/>
                </a:solidFill>
                <a:highlight>
                  <a:srgbClr val="FFFF00"/>
                </a:highlight>
              </a:rPr>
              <a:t>【</a:t>
            </a:r>
            <a:r>
              <a:rPr lang="zh-TW" altLang="en-US" sz="1800" dirty="0">
                <a:solidFill>
                  <a:srgbClr val="7030A0"/>
                </a:solidFill>
                <a:highlight>
                  <a:srgbClr val="FFFF00"/>
                </a:highlight>
              </a:rPr>
              <a:t>Affiliate Program</a:t>
            </a:r>
            <a:r>
              <a:rPr lang="en-US" altLang="zh-TW" sz="1800" dirty="0">
                <a:solidFill>
                  <a:srgbClr val="7030A0"/>
                </a:solidFill>
                <a:highlight>
                  <a:srgbClr val="FFFF00"/>
                </a:highlight>
              </a:rPr>
              <a:t>】</a:t>
            </a:r>
            <a:r>
              <a:rPr lang="zh-TW" altLang="en-US" sz="1800" dirty="0">
                <a:solidFill>
                  <a:srgbClr val="7030A0"/>
                </a:solidFill>
                <a:highlight>
                  <a:srgbClr val="FFFF00"/>
                </a:highlight>
              </a:rPr>
              <a:t>（</a:t>
            </a:r>
            <a:r>
              <a:rPr lang="en-US" altLang="zh-TW" sz="1800" dirty="0">
                <a:solidFill>
                  <a:srgbClr val="7030A0"/>
                </a:solidFill>
                <a:highlight>
                  <a:srgbClr val="FFFF00"/>
                </a:highlight>
              </a:rPr>
              <a:t>Affiliate Program</a:t>
            </a:r>
            <a:r>
              <a:rPr lang="zh-TW" altLang="en-US" sz="1800" dirty="0"/>
              <a:t>), that is</a:t>
            </a:r>
            <a:r>
              <a:rPr lang="en-US" altLang="zh-TW" sz="1800" dirty="0">
                <a:highlight>
                  <a:srgbClr val="FFFF00"/>
                </a:highlight>
              </a:rPr>
              <a:t>【</a:t>
            </a:r>
            <a:r>
              <a:rPr lang="zh-TW" altLang="en-US" sz="1800" dirty="0">
                <a:highlight>
                  <a:srgbClr val="FFFF00"/>
                </a:highlight>
              </a:rPr>
              <a:t>Distribution</a:t>
            </a:r>
            <a:r>
              <a:rPr lang="en-US" altLang="zh-TW" sz="1800" dirty="0">
                <a:highlight>
                  <a:srgbClr val="FFFF00"/>
                </a:highlight>
              </a:rPr>
              <a:t>】</a:t>
            </a:r>
            <a:r>
              <a:rPr lang="zh-TW" altLang="en-US" sz="1800" dirty="0">
                <a:highlight>
                  <a:srgbClr val="FFFF00"/>
                </a:highlight>
              </a:rPr>
              <a:t>plan,</a:t>
            </a:r>
            <a:endParaRPr lang="en-US" altLang="zh-TW" sz="1800" dirty="0">
              <a:highlight>
                <a:srgbClr val="FFFF00"/>
              </a:highlight>
            </a:endParaRPr>
          </a:p>
          <a:p>
            <a:pPr algn="l" rtl="0"/>
            <a:r>
              <a:rPr lang="zh-TW" altLang="en-US" sz="1600" dirty="0"/>
              <a:t>Allows individuals or organizations to become</a:t>
            </a:r>
            <a:r>
              <a:rPr lang="en-US" altLang="zh-TW" sz="1600" dirty="0" err="1"/>
              <a:t>Shein</a:t>
            </a:r>
            <a:r>
              <a:rPr lang="en-US" altLang="zh-TW" sz="1600" dirty="0"/>
              <a:t> </a:t>
            </a:r>
            <a:r>
              <a:rPr lang="zh-TW" altLang="en-US" sz="1600" dirty="0"/>
              <a:t>Through the promotion of</a:t>
            </a:r>
            <a:r>
              <a:rPr lang="en-US" altLang="zh-TW" sz="1600" dirty="0" err="1"/>
              <a:t>Shein</a:t>
            </a:r>
            <a:r>
              <a:rPr lang="en-US" altLang="zh-TW" sz="1600" dirty="0"/>
              <a:t> </a:t>
            </a:r>
            <a:r>
              <a:rPr lang="zh-TW" altLang="en-US" sz="1600" dirty="0"/>
              <a:t>To earn commissions from products sold by you.</a:t>
            </a:r>
          </a:p>
          <a:p>
            <a:pPr algn="l" rtl="0">
              <a:buFont typeface="+mj-lt"/>
              <a:buAutoNum type="arabicPeriod"/>
            </a:pPr>
            <a:r>
              <a:rPr lang="zh-TW" altLang="en-US" sz="2800" b="1" dirty="0">
                <a:solidFill>
                  <a:srgbClr val="7030A0"/>
                </a:solidFill>
              </a:rPr>
              <a:t>Join the Affiliate Program</a:t>
            </a:r>
            <a:r>
              <a:rPr lang="zh-TW" altLang="en-US" sz="2800" dirty="0">
                <a:solidFill>
                  <a:srgbClr val="7030A0"/>
                </a:solidFill>
              </a:rPr>
              <a:t>:</a:t>
            </a:r>
            <a:endParaRPr lang="en-US" altLang="zh-TW" sz="2800" dirty="0">
              <a:solidFill>
                <a:srgbClr val="7030A0"/>
              </a:solidFill>
            </a:endParaRPr>
          </a:p>
          <a:p>
            <a:pPr lvl="1" algn="l" rtl="0"/>
            <a:r>
              <a:rPr lang="zh-TW" altLang="en-US" sz="1800" dirty="0"/>
              <a:t>Partner Needs</a:t>
            </a:r>
            <a:r>
              <a:rPr lang="zh-TW" altLang="en-US" sz="1800" dirty="0">
                <a:solidFill>
                  <a:srgbClr val="C00000"/>
                </a:solidFill>
              </a:rPr>
              <a:t>Register and join</a:t>
            </a:r>
            <a:r>
              <a:rPr lang="en-US" altLang="zh-TW" sz="1800" dirty="0" err="1">
                <a:solidFill>
                  <a:srgbClr val="C00000"/>
                </a:solidFill>
              </a:rPr>
              <a:t>Shein</a:t>
            </a:r>
            <a:r>
              <a:rPr lang="en-US" altLang="zh-TW" sz="1800" dirty="0">
                <a:solidFill>
                  <a:srgbClr val="C00000"/>
                </a:solidFill>
              </a:rPr>
              <a:t> </a:t>
            </a:r>
            <a:r>
              <a:rPr lang="zh-TW" altLang="en-US" sz="1800" dirty="0">
                <a:solidFill>
                  <a:srgbClr val="C00000"/>
                </a:solidFill>
              </a:rPr>
              <a:t>Affiliate Program</a:t>
            </a:r>
            <a:r>
              <a:rPr lang="zh-TW" altLang="en-US" sz="1800" dirty="0"/>
              <a:t>After registration, partners will receive a unique referral link or code to track the sales they bring in.</a:t>
            </a:r>
          </a:p>
          <a:p>
            <a:pPr algn="l" rtl="0">
              <a:buFont typeface="+mj-lt"/>
              <a:buAutoNum type="arabicPeriod"/>
            </a:pPr>
            <a:r>
              <a:rPr lang="zh-TW" altLang="en-US" sz="2800" b="1" dirty="0">
                <a:solidFill>
                  <a:srgbClr val="7030A0"/>
                </a:solidFill>
              </a:rPr>
              <a:t>Promotion</a:t>
            </a:r>
            <a:r>
              <a:rPr lang="en-US" altLang="zh-TW" sz="2800" b="1" dirty="0" err="1">
                <a:solidFill>
                  <a:srgbClr val="7030A0"/>
                </a:solidFill>
              </a:rPr>
              <a:t>Shein</a:t>
            </a:r>
            <a:r>
              <a:rPr lang="en-US" altLang="zh-TW" sz="2800" b="1" dirty="0">
                <a:solidFill>
                  <a:srgbClr val="7030A0"/>
                </a:solidFill>
              </a:rPr>
              <a:t> </a:t>
            </a:r>
            <a:r>
              <a:rPr lang="zh-TW" altLang="en-US" sz="2800" b="1" dirty="0">
                <a:solidFill>
                  <a:srgbClr val="7030A0"/>
                </a:solidFill>
              </a:rPr>
              <a:t>product</a:t>
            </a:r>
            <a:r>
              <a:rPr lang="zh-CN" altLang="en-US" sz="2800" b="1" dirty="0">
                <a:solidFill>
                  <a:srgbClr val="7030A0"/>
                </a:solidFill>
              </a:rPr>
              <a:t>(Do you offer exclusive discounts?)</a:t>
            </a:r>
            <a:r>
              <a:rPr lang="zh-TW" altLang="en-US" sz="2800" dirty="0">
                <a:solidFill>
                  <a:srgbClr val="7030A0"/>
                </a:solidFill>
              </a:rPr>
              <a:t>:</a:t>
            </a:r>
            <a:endParaRPr lang="en-US" altLang="zh-TW" sz="2800" dirty="0">
              <a:solidFill>
                <a:srgbClr val="7030A0"/>
              </a:solidFill>
            </a:endParaRPr>
          </a:p>
          <a:p>
            <a:pPr lvl="1" algn="l" rtl="0"/>
            <a:r>
              <a:rPr lang="zh-TW" altLang="en-US" sz="2000" dirty="0"/>
              <a:t>Partners can</a:t>
            </a:r>
            <a:r>
              <a:rPr lang="zh-TW" altLang="en-US" sz="2000" dirty="0">
                <a:solidFill>
                  <a:srgbClr val="C00000"/>
                </a:solidFill>
              </a:rPr>
              <a:t>Social media, blogs, websites</a:t>
            </a:r>
            <a:r>
              <a:rPr lang="zh-TW" altLang="en-US" sz="2000" dirty="0"/>
              <a:t>Other platforms for promotion</a:t>
            </a:r>
            <a:r>
              <a:rPr lang="en-US" altLang="zh-TW" sz="2000" dirty="0" err="1"/>
              <a:t>Shein</a:t>
            </a:r>
            <a:r>
              <a:rPr lang="en-US" altLang="zh-TW" sz="2000" dirty="0"/>
              <a:t> </a:t>
            </a:r>
            <a:r>
              <a:rPr lang="zh-TW" altLang="en-US" sz="2000" dirty="0"/>
              <a:t>Products.</a:t>
            </a:r>
            <a:endParaRPr lang="en-US" altLang="zh-TW" sz="2000" dirty="0"/>
          </a:p>
          <a:p>
            <a:pPr lvl="1" algn="l" rtl="0"/>
            <a:r>
              <a:rPr lang="zh-TW" altLang="en-US" sz="2000" dirty="0"/>
              <a:t>They will share</a:t>
            </a:r>
            <a:r>
              <a:rPr lang="en-US" altLang="zh-TW" sz="2000" dirty="0" err="1"/>
              <a:t>Shein</a:t>
            </a:r>
            <a:r>
              <a:rPr lang="en-US" altLang="zh-TW" sz="2000" dirty="0"/>
              <a:t> </a:t>
            </a:r>
            <a:r>
              <a:rPr lang="zh-TW" altLang="en-US" sz="2000" dirty="0"/>
              <a:t>of</a:t>
            </a:r>
            <a:r>
              <a:rPr lang="zh-TW" altLang="en-US" sz="2000" dirty="0">
                <a:solidFill>
                  <a:srgbClr val="C00000"/>
                </a:solidFill>
                <a:highlight>
                  <a:srgbClr val="FFFF00"/>
                </a:highlight>
              </a:rPr>
              <a:t>Product link or exclusive discount code</a:t>
            </a:r>
            <a:r>
              <a:rPr lang="zh-TW" altLang="en-US" sz="2000" dirty="0"/>
              <a:t>, attracting their audience to make a purchase.</a:t>
            </a:r>
            <a:endParaRPr lang="en-US" altLang="zh-TW" sz="2000" dirty="0"/>
          </a:p>
          <a:p>
            <a:pPr lvl="1" algn="l" rtl="0"/>
            <a:r>
              <a:rPr lang="zh-CN" altLang="en-US" dirty="0">
                <a:solidFill>
                  <a:srgbClr val="7030A0"/>
                </a:solidFill>
              </a:rPr>
              <a:t>Now many Internet celebrities</a:t>
            </a:r>
            <a:r>
              <a:rPr lang="zh-CN" altLang="en-US" dirty="0"/>
              <a:t>, in the advertisement</a:t>
            </a:r>
            <a:r>
              <a:rPr lang="en-US" altLang="zh-CN" dirty="0"/>
              <a:t>【</a:t>
            </a:r>
            <a:r>
              <a:rPr lang="zh-CN" altLang="en-US" dirty="0"/>
              <a:t>attach</a:t>
            </a:r>
            <a:r>
              <a:rPr lang="zh-TW" altLang="en-US" dirty="0">
                <a:solidFill>
                  <a:srgbClr val="C00000"/>
                </a:solidFill>
                <a:highlight>
                  <a:srgbClr val="FFFF00"/>
                </a:highlight>
              </a:rPr>
              <a:t>Product link or exclusive discount code</a:t>
            </a:r>
            <a:r>
              <a:rPr lang="en-US" altLang="zh-CN" dirty="0"/>
              <a:t>】</a:t>
            </a:r>
            <a:r>
              <a:rPr lang="zh-CN" altLang="en-US" dirty="0"/>
              <a:t>, indicating that he participated</a:t>
            </a:r>
            <a:r>
              <a:rPr lang="en-US" altLang="zh-CN" dirty="0"/>
              <a:t>【</a:t>
            </a:r>
            <a:r>
              <a:rPr lang="zh-CN" altLang="en-US" dirty="0">
                <a:solidFill>
                  <a:srgbClr val="C00000"/>
                </a:solidFill>
                <a:highlight>
                  <a:srgbClr val="FFFF00"/>
                </a:highlight>
              </a:rPr>
              <a:t>Affiliate Program, Distribution Program</a:t>
            </a:r>
            <a:r>
              <a:rPr lang="en-US" altLang="zh-CN" dirty="0"/>
              <a:t>】</a:t>
            </a:r>
            <a:endParaRPr lang="zh-TW" altLang="en-US" dirty="0"/>
          </a:p>
        </p:txBody>
      </p:sp>
      <p:sp>
        <p:nvSpPr>
          <p:cNvPr id="3" name="標題 2">
            <a:extLst>
              <a:ext uri="{FF2B5EF4-FFF2-40B4-BE49-F238E27FC236}">
                <a16:creationId xmlns:a16="http://schemas.microsoft.com/office/drawing/2014/main" id="{82D206D7-6F36-4BE4-956E-CA609237E518}"/>
              </a:ext>
            </a:extLst>
          </p:cNvPr>
          <p:cNvSpPr>
            <a:spLocks noGrp="1"/>
          </p:cNvSpPr>
          <p:nvPr>
            <p:ph type="title"/>
          </p:nvPr>
        </p:nvSpPr>
        <p:spPr/>
        <p:txBody>
          <a:bodyPr>
            <a:normAutofit fontScale="90000"/>
          </a:bodyPr>
          <a:lstStyle/>
          <a:p>
            <a:pPr rtl="0"/>
            <a:r>
              <a:rPr lang="zh-CN" altLang="en-US" dirty="0"/>
              <a:t>What is</a:t>
            </a:r>
            <a:r>
              <a:rPr lang="en-US" altLang="zh-CN" dirty="0"/>
              <a:t>【</a:t>
            </a:r>
            <a:r>
              <a:rPr lang="zh-CN" altLang="en-US" dirty="0">
                <a:solidFill>
                  <a:srgbClr val="C00000"/>
                </a:solidFill>
              </a:rPr>
              <a:t>Affiliate Program</a:t>
            </a:r>
            <a:r>
              <a:rPr lang="zh-CN" altLang="en-US" dirty="0"/>
              <a:t>, </a:t>
            </a:r>
            <a:r>
              <a:rPr lang="zh-CN" altLang="en-US" dirty="0">
                <a:solidFill>
                  <a:srgbClr val="C00000"/>
                </a:solidFill>
              </a:rPr>
              <a:t>Distribution</a:t>
            </a:r>
            <a:r>
              <a:rPr lang="en-US" altLang="zh-CN" dirty="0"/>
              <a:t>】</a:t>
            </a:r>
            <a:endParaRPr lang="zh-TW" altLang="en-US" dirty="0"/>
          </a:p>
        </p:txBody>
      </p:sp>
    </p:spTree>
    <p:extLst>
      <p:ext uri="{BB962C8B-B14F-4D97-AF65-F5344CB8AC3E}">
        <p14:creationId xmlns:p14="http://schemas.microsoft.com/office/powerpoint/2010/main" val="9267324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D50BBEB-BEC4-4A31-AB87-9C7F4DC91993}"/>
              </a:ext>
            </a:extLst>
          </p:cNvPr>
          <p:cNvSpPr>
            <a:spLocks noGrp="1"/>
          </p:cNvSpPr>
          <p:nvPr>
            <p:ph idx="1"/>
          </p:nvPr>
        </p:nvSpPr>
        <p:spPr/>
        <p:txBody>
          <a:bodyPr>
            <a:normAutofit fontScale="77500" lnSpcReduction="20000"/>
          </a:bodyPr>
          <a:lstStyle/>
          <a:p>
            <a:pPr marL="0" indent="0" algn="l" rtl="0">
              <a:buNone/>
            </a:pPr>
            <a:r>
              <a:rPr lang="en-US" altLang="zh-CN" sz="6700" b="1" dirty="0">
                <a:solidFill>
                  <a:srgbClr val="7030A0"/>
                </a:solidFill>
              </a:rPr>
              <a:t>3.</a:t>
            </a:r>
            <a:r>
              <a:rPr lang="zh-TW" altLang="en-US" sz="6700" b="1" dirty="0">
                <a:solidFill>
                  <a:srgbClr val="7030A0"/>
                </a:solidFill>
              </a:rPr>
              <a:t>Earn commission</a:t>
            </a:r>
            <a:r>
              <a:rPr lang="zh-TW" altLang="en-US" sz="6700" dirty="0">
                <a:solidFill>
                  <a:srgbClr val="7030A0"/>
                </a:solidFill>
              </a:rPr>
              <a:t>:</a:t>
            </a:r>
            <a:endParaRPr lang="en-US" altLang="zh-TW" sz="6700" dirty="0">
              <a:solidFill>
                <a:srgbClr val="7030A0"/>
              </a:solidFill>
            </a:endParaRPr>
          </a:p>
          <a:p>
            <a:pPr lvl="1" algn="l" rtl="0"/>
            <a:r>
              <a:rPr lang="zh-TW" altLang="en-US" sz="3800" dirty="0"/>
              <a:t>When consumers</a:t>
            </a:r>
            <a:r>
              <a:rPr lang="zh-CN" altLang="en-US" sz="3800" dirty="0"/>
              <a:t>use</a:t>
            </a:r>
            <a:r>
              <a:rPr lang="en-US" altLang="zh-CN" sz="3800" dirty="0"/>
              <a:t>【</a:t>
            </a:r>
            <a:r>
              <a:rPr lang="zh-TW" altLang="en-US" sz="3800" dirty="0">
                <a:solidFill>
                  <a:srgbClr val="C00000"/>
                </a:solidFill>
                <a:highlight>
                  <a:srgbClr val="FFFF00"/>
                </a:highlight>
              </a:rPr>
              <a:t>Promotional Links</a:t>
            </a:r>
            <a:r>
              <a:rPr lang="zh-CN" altLang="en-US" sz="3800" dirty="0">
                <a:solidFill>
                  <a:srgbClr val="C00000"/>
                </a:solidFill>
                <a:highlight>
                  <a:srgbClr val="FFFF00"/>
                </a:highlight>
              </a:rPr>
              <a:t>,</a:t>
            </a:r>
            <a:r>
              <a:rPr lang="zh-TW" altLang="en-US" sz="3800" dirty="0">
                <a:solidFill>
                  <a:srgbClr val="C00000"/>
                </a:solidFill>
                <a:highlight>
                  <a:srgbClr val="FFFF00"/>
                </a:highlight>
              </a:rPr>
              <a:t>Code</a:t>
            </a:r>
            <a:r>
              <a:rPr lang="en-US" altLang="zh-CN" sz="3800" dirty="0"/>
              <a:t>】</a:t>
            </a:r>
            <a:r>
              <a:rPr lang="zh-TW" altLang="en-US" sz="3800" dirty="0"/>
              <a:t>exist</a:t>
            </a:r>
            <a:r>
              <a:rPr lang="en-US" altLang="zh-TW" sz="3800" dirty="0" err="1"/>
              <a:t>Shein</a:t>
            </a:r>
            <a:r>
              <a:rPr lang="en-US" altLang="zh-TW" sz="3800" dirty="0"/>
              <a:t> </a:t>
            </a:r>
            <a:r>
              <a:rPr lang="zh-TW" altLang="en-US" sz="3800" dirty="0"/>
              <a:t>When shopping, partners will receive</a:t>
            </a:r>
            <a:r>
              <a:rPr lang="zh-TW" altLang="en-US" sz="3800" dirty="0">
                <a:solidFill>
                  <a:srgbClr val="C00000"/>
                </a:solidFill>
              </a:rPr>
              <a:t>A certain percentage of commission</a:t>
            </a:r>
            <a:r>
              <a:rPr lang="zh-TW" altLang="en-US" sz="3800" dirty="0"/>
              <a:t>.</a:t>
            </a:r>
          </a:p>
          <a:p>
            <a:pPr marL="0" indent="0" algn="l" rtl="0">
              <a:buNone/>
            </a:pPr>
            <a:r>
              <a:rPr lang="en-US" altLang="zh-CN" sz="6700" b="1" dirty="0">
                <a:solidFill>
                  <a:srgbClr val="7030A0"/>
                </a:solidFill>
              </a:rPr>
              <a:t>4.</a:t>
            </a:r>
            <a:r>
              <a:rPr lang="zh-TW" altLang="en-US" sz="6700" b="1" dirty="0">
                <a:solidFill>
                  <a:srgbClr val="7030A0"/>
                </a:solidFill>
              </a:rPr>
              <a:t>Commission Payment</a:t>
            </a:r>
            <a:r>
              <a:rPr lang="zh-TW" altLang="en-US" sz="6700" dirty="0">
                <a:solidFill>
                  <a:srgbClr val="7030A0"/>
                </a:solidFill>
              </a:rPr>
              <a:t>:</a:t>
            </a:r>
            <a:endParaRPr lang="en-US" altLang="zh-TW" sz="6700" dirty="0">
              <a:solidFill>
                <a:srgbClr val="7030A0"/>
              </a:solidFill>
            </a:endParaRPr>
          </a:p>
          <a:p>
            <a:pPr lvl="1" algn="l" rtl="0">
              <a:buFont typeface="+mj-lt"/>
              <a:buAutoNum type="arabicPeriod"/>
            </a:pPr>
            <a:r>
              <a:rPr lang="en-US" altLang="zh-TW" sz="3800" dirty="0" err="1"/>
              <a:t>Shein</a:t>
            </a:r>
            <a:r>
              <a:rPr lang="en-US" altLang="zh-TW" sz="3800" dirty="0"/>
              <a:t> </a:t>
            </a:r>
            <a:r>
              <a:rPr lang="zh-TW" altLang="en-US" sz="3800" dirty="0"/>
              <a:t>Commissions are paid to partners periodically in accordance with the terms of the affiliate program. The method and timing of payment may vary and are determined by</a:t>
            </a:r>
            <a:r>
              <a:rPr lang="en-US" altLang="zh-TW" sz="3800" dirty="0" err="1"/>
              <a:t>Shein</a:t>
            </a:r>
            <a:r>
              <a:rPr lang="en-US" altLang="zh-TW" sz="3800" dirty="0"/>
              <a:t> </a:t>
            </a:r>
            <a:r>
              <a:rPr lang="zh-TW" altLang="en-US" sz="3800" dirty="0"/>
              <a:t>Affiliate Program Rules</a:t>
            </a:r>
          </a:p>
        </p:txBody>
      </p:sp>
      <p:sp>
        <p:nvSpPr>
          <p:cNvPr id="3" name="標題 2">
            <a:extLst>
              <a:ext uri="{FF2B5EF4-FFF2-40B4-BE49-F238E27FC236}">
                <a16:creationId xmlns:a16="http://schemas.microsoft.com/office/drawing/2014/main" id="{82D206D7-6F36-4BE4-956E-CA609237E518}"/>
              </a:ext>
            </a:extLst>
          </p:cNvPr>
          <p:cNvSpPr>
            <a:spLocks noGrp="1"/>
          </p:cNvSpPr>
          <p:nvPr>
            <p:ph type="title"/>
          </p:nvPr>
        </p:nvSpPr>
        <p:spPr/>
        <p:txBody>
          <a:bodyPr>
            <a:normAutofit fontScale="90000"/>
          </a:bodyPr>
          <a:lstStyle/>
          <a:p>
            <a:pPr rtl="0"/>
            <a:r>
              <a:rPr lang="zh-CN" altLang="en-US" dirty="0"/>
              <a:t>What is</a:t>
            </a:r>
            <a:r>
              <a:rPr lang="en-US" altLang="zh-CN" dirty="0"/>
              <a:t>【</a:t>
            </a:r>
            <a:r>
              <a:rPr lang="zh-CN" altLang="en-US" dirty="0"/>
              <a:t>Affiliate Program, Distribution</a:t>
            </a:r>
            <a:r>
              <a:rPr lang="en-US" altLang="zh-CN" dirty="0"/>
              <a:t>】</a:t>
            </a:r>
            <a:endParaRPr lang="zh-TW" altLang="en-US" dirty="0"/>
          </a:p>
        </p:txBody>
      </p:sp>
    </p:spTree>
    <p:extLst>
      <p:ext uri="{BB962C8B-B14F-4D97-AF65-F5344CB8AC3E}">
        <p14:creationId xmlns:p14="http://schemas.microsoft.com/office/powerpoint/2010/main" val="1765675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1C0EAAA-A669-4FC8-A7F4-A5F6D08B0F34}"/>
              </a:ext>
            </a:extLst>
          </p:cNvPr>
          <p:cNvSpPr>
            <a:spLocks noGrp="1"/>
          </p:cNvSpPr>
          <p:nvPr>
            <p:ph idx="1"/>
          </p:nvPr>
        </p:nvSpPr>
        <p:spPr/>
        <p:txBody>
          <a:bodyPr>
            <a:normAutofit fontScale="85000" lnSpcReduction="10000"/>
          </a:bodyPr>
          <a:lstStyle/>
          <a:p>
            <a:pPr algn="l" rtl="0"/>
            <a:r>
              <a:rPr lang="en-US" altLang="zh-TW" b="1" i="0" dirty="0">
                <a:solidFill>
                  <a:srgbClr val="0F0F0F"/>
                </a:solidFill>
                <a:effectLst/>
                <a:latin typeface="Roboto" panose="02000000000000000000" pitchFamily="2" charset="0"/>
              </a:rPr>
              <a:t>YouTube Shopping</a:t>
            </a:r>
            <a:r>
              <a:rPr lang="zh-TW" altLang="en-US" b="1" i="0" dirty="0">
                <a:solidFill>
                  <a:srgbClr val="0F0F0F"/>
                </a:solidFill>
                <a:effectLst/>
                <a:latin typeface="Roboto" panose="02000000000000000000" pitchFamily="2" charset="0"/>
              </a:rPr>
              <a:t>Affiliate Program</a:t>
            </a:r>
            <a:endParaRPr lang="en-US" altLang="zh-TW" b="1" i="0" dirty="0">
              <a:solidFill>
                <a:srgbClr val="0F0F0F"/>
              </a:solidFill>
              <a:effectLst/>
              <a:latin typeface="Roboto" panose="02000000000000000000" pitchFamily="2" charset="0"/>
            </a:endParaRPr>
          </a:p>
          <a:p>
            <a:pPr algn="l" rtl="0"/>
            <a:r>
              <a:rPr lang="en-US" altLang="zh-CN" dirty="0">
                <a:solidFill>
                  <a:srgbClr val="0F0F0F"/>
                </a:solidFill>
                <a:effectLst/>
                <a:latin typeface="Roboto" panose="02000000000000000000" pitchFamily="2" charset="0"/>
              </a:rPr>
              <a:t>Google</a:t>
            </a:r>
            <a:r>
              <a:rPr lang="en-US" altLang="zh-TW" sz="4000" dirty="0">
                <a:solidFill>
                  <a:srgbClr val="7030A0"/>
                </a:solidFill>
              </a:rPr>
              <a:t>Affiliate Program</a:t>
            </a:r>
            <a:endParaRPr lang="zh-TW" altLang="en-US" b="1" i="0" dirty="0">
              <a:solidFill>
                <a:srgbClr val="0F0F0F"/>
              </a:solidFill>
              <a:effectLst/>
              <a:latin typeface="Roboto" panose="02000000000000000000" pitchFamily="2" charset="0"/>
            </a:endParaRPr>
          </a:p>
          <a:p>
            <a:pPr lvl="1" algn="l" rtl="0"/>
            <a:r>
              <a:rPr lang="en-US" altLang="zh-TW" dirty="0">
                <a:hlinkClick r:id="rId2"/>
              </a:rPr>
              <a:t>https://www.youtube.com/watch?v=k3NlQiF_yOY</a:t>
            </a:r>
            <a:endParaRPr lang="en-US" altLang="zh-TW" dirty="0"/>
          </a:p>
          <a:p>
            <a:pPr algn="l" rtl="0"/>
            <a:endParaRPr lang="en-US" altLang="zh-TW" dirty="0"/>
          </a:p>
          <a:p>
            <a:pPr algn="l" rtl="0"/>
            <a:r>
              <a:rPr lang="zh-CN" altLang="en-US" dirty="0">
                <a:solidFill>
                  <a:srgbClr val="C00000"/>
                </a:solidFill>
              </a:rPr>
              <a:t>Most of Taiwan's big internet celebrities have participated in the alliance program</a:t>
            </a:r>
            <a:r>
              <a:rPr lang="zh-CN" altLang="en-US" dirty="0"/>
              <a:t>, participate</a:t>
            </a:r>
            <a:r>
              <a:rPr lang="zh-CN" altLang="en-US" dirty="0">
                <a:solidFill>
                  <a:srgbClr val="C00000"/>
                </a:solidFill>
              </a:rPr>
              <a:t>Distribution Dividends</a:t>
            </a:r>
            <a:r>
              <a:rPr lang="zh-CN" altLang="en-US" dirty="0"/>
              <a:t>,have</a:t>
            </a:r>
            <a:r>
              <a:rPr lang="en-US" altLang="zh-CN" dirty="0"/>
              <a:t>2</a:t>
            </a:r>
            <a:r>
              <a:rPr lang="zh-CN" altLang="en-US" dirty="0"/>
              <a:t>Alliance Plan:</a:t>
            </a:r>
            <a:endParaRPr lang="en-US" altLang="zh-CN" dirty="0"/>
          </a:p>
          <a:p>
            <a:pPr lvl="1" algn="l" rtl="0"/>
            <a:r>
              <a:rPr lang="zh-CN" altLang="en-US" dirty="0">
                <a:solidFill>
                  <a:srgbClr val="7030A0"/>
                </a:solidFill>
              </a:rPr>
              <a:t>Social Media Platforms</a:t>
            </a:r>
            <a:r>
              <a:rPr lang="zh-CN" altLang="en-US" dirty="0"/>
              <a:t>Affiliate Program</a:t>
            </a:r>
            <a:endParaRPr lang="en-US" altLang="zh-CN" dirty="0"/>
          </a:p>
          <a:p>
            <a:pPr lvl="1" algn="l" rtl="0"/>
            <a:r>
              <a:rPr lang="zh-CN" altLang="en-US" dirty="0">
                <a:solidFill>
                  <a:srgbClr val="7030A0"/>
                </a:solidFill>
              </a:rPr>
              <a:t>Factory Owner</a:t>
            </a:r>
            <a:r>
              <a:rPr lang="zh-CN" altLang="en-US" dirty="0"/>
              <a:t>Affiliate Program</a:t>
            </a:r>
            <a:endParaRPr lang="zh-TW" altLang="en-US" dirty="0"/>
          </a:p>
        </p:txBody>
      </p:sp>
      <p:sp>
        <p:nvSpPr>
          <p:cNvPr id="3" name="標題 2">
            <a:extLst>
              <a:ext uri="{FF2B5EF4-FFF2-40B4-BE49-F238E27FC236}">
                <a16:creationId xmlns:a16="http://schemas.microsoft.com/office/drawing/2014/main" id="{6E395AE3-E1EA-4069-901D-CE15210A1DA6}"/>
              </a:ext>
            </a:extLst>
          </p:cNvPr>
          <p:cNvSpPr>
            <a:spLocks noGrp="1"/>
          </p:cNvSpPr>
          <p:nvPr>
            <p:ph type="title"/>
          </p:nvPr>
        </p:nvSpPr>
        <p:spPr/>
        <p:txBody>
          <a:bodyPr/>
          <a:lstStyle/>
          <a:p>
            <a:pPr rtl="0"/>
            <a:r>
              <a:rPr lang="en-US" altLang="zh-CN" dirty="0"/>
              <a:t>Google </a:t>
            </a:r>
            <a:r>
              <a:rPr lang="zh-CN" altLang="en-US" dirty="0"/>
              <a:t>Affiliate Program</a:t>
            </a:r>
            <a:endParaRPr lang="zh-TW" altLang="en-US" dirty="0"/>
          </a:p>
        </p:txBody>
      </p:sp>
    </p:spTree>
    <p:extLst>
      <p:ext uri="{BB962C8B-B14F-4D97-AF65-F5344CB8AC3E}">
        <p14:creationId xmlns:p14="http://schemas.microsoft.com/office/powerpoint/2010/main" val="17821547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8161595-9FC3-47F9-88E8-F3596BB72465}"/>
              </a:ext>
            </a:extLst>
          </p:cNvPr>
          <p:cNvSpPr>
            <a:spLocks noGrp="1"/>
          </p:cNvSpPr>
          <p:nvPr>
            <p:ph type="subTitle" idx="1"/>
          </p:nvPr>
        </p:nvSpPr>
        <p:spPr/>
        <p:txBody>
          <a:bodyPr>
            <a:normAutofit fontScale="92500" lnSpcReduction="10000"/>
          </a:bodyPr>
          <a:lstStyle/>
          <a:p>
            <a:pPr rtl="0"/>
            <a:r>
              <a:rPr lang="en-US" altLang="zh-CN" dirty="0"/>
              <a:t>7.</a:t>
            </a:r>
            <a:r>
              <a:rPr lang="zh-TW" altLang="en-US" dirty="0"/>
              <a:t>User-generated content in social commerce (</a:t>
            </a:r>
            <a:r>
              <a:rPr lang="en-US" altLang="zh-TW" dirty="0"/>
              <a:t>UGC</a:t>
            </a:r>
            <a:r>
              <a:rPr lang="zh-TW" altLang="en-US" dirty="0"/>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algn="l" rtl="0"/>
            <a:r>
              <a:rPr dirty="0"/>
              <a:t>User-Generated Content (UGC)</a:t>
            </a:r>
            <a:endParaRPr lang="en-US" dirty="0"/>
          </a:p>
          <a:p>
            <a:pPr lvl="1" algn="l" rtl="0"/>
            <a:r>
              <a:rPr sz="4000" dirty="0"/>
              <a:t>refers to</a:t>
            </a:r>
            <a:r>
              <a:rPr sz="4000" dirty="0">
                <a:solidFill>
                  <a:srgbClr val="7030A0"/>
                </a:solidFill>
                <a:highlight>
                  <a:srgbClr val="FFFF00"/>
                </a:highlight>
              </a:rPr>
              <a:t>Content created and shared by consumers</a:t>
            </a:r>
            <a:r>
              <a:rPr sz="4000" dirty="0"/>
              <a:t>, which includes product reviews, shopping experiences, photos and videos.</a:t>
            </a:r>
            <a:endParaRPr lang="en-US" sz="4000" dirty="0"/>
          </a:p>
          <a:p>
            <a:pPr lvl="1" algn="l" rtl="0"/>
            <a:r>
              <a:rPr sz="4000" dirty="0"/>
              <a:t>UGC is often widely disseminated on social media platforms and has a significant impact on other consumers' purchasing decisions.</a:t>
            </a:r>
          </a:p>
        </p:txBody>
      </p:sp>
      <p:sp>
        <p:nvSpPr>
          <p:cNvPr id="2" name="Title 1"/>
          <p:cNvSpPr>
            <a:spLocks noGrp="1"/>
          </p:cNvSpPr>
          <p:nvPr>
            <p:ph type="title"/>
          </p:nvPr>
        </p:nvSpPr>
        <p:spPr/>
        <p:txBody>
          <a:bodyPr>
            <a:normAutofit fontScale="90000"/>
          </a:bodyPr>
          <a:lstStyle/>
          <a:p>
            <a:pPr rtl="0"/>
            <a:r>
              <a:rPr dirty="0"/>
              <a:t>Definition of User-Generated Content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algn="l" rtl="0"/>
            <a:r>
              <a:rPr dirty="0"/>
              <a:t>Increase</a:t>
            </a:r>
            <a:r>
              <a:rPr lang="zh-TW" altLang="en-US" dirty="0"/>
              <a:t>Taste </a:t>
            </a:r>
            <a:r>
              <a:rPr dirty="0"/>
              <a:t>Card credibility:</a:t>
            </a:r>
            <a:endParaRPr lang="en-US" dirty="0"/>
          </a:p>
          <a:p>
            <a:pPr lvl="1" algn="l" rtl="0"/>
            <a:r>
              <a:rPr dirty="0"/>
              <a:t>UGC comes from real consumers' usage experience and is therefore more persuasive than traditional advertising. It can enhance the credibility and appeal of a brand.</a:t>
            </a:r>
          </a:p>
          <a:p>
            <a:pPr algn="l" rtl="0"/>
            <a:r>
              <a:rPr dirty="0"/>
              <a:t>Increase participation:</a:t>
            </a:r>
            <a:endParaRPr lang="en-US" dirty="0"/>
          </a:p>
          <a:p>
            <a:pPr lvl="1" algn="l" rtl="0"/>
            <a:r>
              <a:rPr dirty="0"/>
              <a:t>By encouraging users to create and share content, brands can increase interactions with consumers, boosting brand loyalty and engagement.</a:t>
            </a:r>
          </a:p>
          <a:p>
            <a:pPr algn="l" rtl="0"/>
            <a:r>
              <a:rPr dirty="0"/>
              <a:t>Expand brand influence:</a:t>
            </a:r>
            <a:endParaRPr lang="en-US" dirty="0"/>
          </a:p>
          <a:p>
            <a:pPr lvl="1" algn="l" rtl="0"/>
            <a:r>
              <a:rPr dirty="0"/>
              <a:t>The widespread sharing of UGC on social media can quickly expand the brand's influence and attract more potential customers.</a:t>
            </a:r>
          </a:p>
        </p:txBody>
      </p:sp>
      <p:sp>
        <p:nvSpPr>
          <p:cNvPr id="2" name="Title 1"/>
          <p:cNvSpPr>
            <a:spLocks noGrp="1"/>
          </p:cNvSpPr>
          <p:nvPr>
            <p:ph type="title"/>
          </p:nvPr>
        </p:nvSpPr>
        <p:spPr/>
        <p:txBody>
          <a:bodyPr>
            <a:normAutofit fontScale="90000"/>
          </a:bodyPr>
          <a:lstStyle/>
          <a:p>
            <a:pPr rtl="0"/>
            <a:r>
              <a:rPr dirty="0"/>
              <a:t>The value of UGC in social commerce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FD3D151A-60CB-41E2-A70E-6437440366F9}"/>
              </a:ext>
            </a:extLst>
          </p:cNvPr>
          <p:cNvSpPr>
            <a:spLocks noGrp="1"/>
          </p:cNvSpPr>
          <p:nvPr>
            <p:ph type="subTitle" idx="1"/>
          </p:nvPr>
        </p:nvSpPr>
        <p:spPr/>
        <p:txBody>
          <a:bodyPr/>
          <a:lstStyle/>
          <a:p>
            <a:pPr algn="l" rtl="0"/>
            <a:r>
              <a:rPr lang="en-US" altLang="zh-CN" dirty="0"/>
              <a:t>8.</a:t>
            </a:r>
            <a:r>
              <a:rPr lang="zh-TW" altLang="en-US" dirty="0"/>
              <a:t>How to use </a:t>
            </a:r>
            <a:r>
              <a:rPr lang="en-US" altLang="zh-TW" dirty="0"/>
              <a:t>UGC</a:t>
            </a:r>
          </a:p>
          <a:p>
            <a:pPr rtl="0"/>
            <a:r>
              <a:rPr lang="en-US" altLang="zh-CN" dirty="0"/>
              <a:t>for</a:t>
            </a:r>
            <a:r>
              <a:rPr lang="zh-TW" altLang="en-US" dirty="0"/>
              <a:t> marketing</a:t>
            </a:r>
          </a:p>
        </p:txBody>
      </p:sp>
    </p:spTree>
    <p:extLst>
      <p:ext uri="{BB962C8B-B14F-4D97-AF65-F5344CB8AC3E}">
        <p14:creationId xmlns:p14="http://schemas.microsoft.com/office/powerpoint/2010/main" val="37140255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pPr algn="l" rtl="0"/>
            <a:r>
              <a:rPr dirty="0">
                <a:solidFill>
                  <a:srgbClr val="7030A0"/>
                </a:solidFill>
              </a:rPr>
              <a:t>Encourage users to share:</a:t>
            </a:r>
            <a:endParaRPr lang="en-US" dirty="0">
              <a:solidFill>
                <a:srgbClr val="7030A0"/>
              </a:solidFill>
            </a:endParaRPr>
          </a:p>
          <a:p>
            <a:pPr lvl="1" algn="l" rtl="0"/>
            <a:r>
              <a:rPr dirty="0"/>
              <a:t>Brands can incentivize consumers to create and share brand-related content through promotions or social media challenges.</a:t>
            </a:r>
          </a:p>
          <a:p>
            <a:pPr algn="l" rtl="0"/>
            <a:r>
              <a:rPr dirty="0">
                <a:solidFill>
                  <a:srgbClr val="7030A0"/>
                </a:solidFill>
              </a:rPr>
              <a:t>Showcase UGC:</a:t>
            </a:r>
            <a:endParaRPr lang="en-US" dirty="0">
              <a:solidFill>
                <a:srgbClr val="7030A0"/>
              </a:solidFill>
            </a:endParaRPr>
          </a:p>
          <a:p>
            <a:pPr lvl="1" algn="l" rtl="0"/>
            <a:r>
              <a:rPr dirty="0"/>
              <a:t>Display UGC on the brand’s official website, social media accounts and advertisements to enhance consumers’ sense of engagement and trust.</a:t>
            </a:r>
          </a:p>
          <a:p>
            <a:pPr algn="l" rtl="0"/>
            <a:r>
              <a:rPr dirty="0">
                <a:solidFill>
                  <a:srgbClr val="7030A0"/>
                </a:solidFill>
              </a:rPr>
              <a:t>Collaborate with creators:</a:t>
            </a:r>
            <a:endParaRPr lang="en-US" dirty="0">
              <a:solidFill>
                <a:srgbClr val="7030A0"/>
              </a:solidFill>
            </a:endParaRPr>
          </a:p>
          <a:p>
            <a:pPr lvl="1" algn="l" rtl="0"/>
            <a:r>
              <a:rPr dirty="0"/>
              <a:t>Cooperate with UGC creators with a large number of fans to expand brand exposure through their influence.</a:t>
            </a:r>
          </a:p>
        </p:txBody>
      </p:sp>
      <p:sp>
        <p:nvSpPr>
          <p:cNvPr id="2" name="Title 1"/>
          <p:cNvSpPr>
            <a:spLocks noGrp="1"/>
          </p:cNvSpPr>
          <p:nvPr>
            <p:ph type="title"/>
          </p:nvPr>
        </p:nvSpPr>
        <p:spPr/>
        <p:txBody>
          <a:bodyPr>
            <a:normAutofit fontScale="90000"/>
          </a:bodyPr>
          <a:lstStyle/>
          <a:p>
            <a:pPr rtl="0"/>
            <a:r>
              <a:rPr dirty="0"/>
              <a:t>How to use UGC for marketing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algn="l" rtl="0"/>
            <a:r>
              <a:rPr dirty="0"/>
              <a:t>Product Promotion:</a:t>
            </a:r>
            <a:endParaRPr lang="en-US" dirty="0"/>
          </a:p>
          <a:p>
            <a:pPr lvl="1" algn="l" rtl="0"/>
            <a:r>
              <a:rPr dirty="0"/>
              <a:t>Through social media platforms, influencers and KOLs can promote products to a large number of fans, quickly increasing brand awareness and sales.</a:t>
            </a:r>
          </a:p>
          <a:p>
            <a:pPr algn="l" rtl="0"/>
            <a:r>
              <a:rPr dirty="0"/>
              <a:t>Brand image building:</a:t>
            </a:r>
            <a:endParaRPr lang="en-US" dirty="0"/>
          </a:p>
          <a:p>
            <a:pPr lvl="1" algn="l" rtl="0"/>
            <a:r>
              <a:rPr dirty="0"/>
              <a:t>KOL recommendations can help brands build a high-quality and professional image and enhance their market competitiveness.</a:t>
            </a:r>
          </a:p>
          <a:p>
            <a:pPr algn="l" rtl="0"/>
            <a:r>
              <a:rPr dirty="0"/>
              <a:t>Promotion of marketing activities:</a:t>
            </a:r>
            <a:endParaRPr lang="en-US" dirty="0"/>
          </a:p>
          <a:p>
            <a:pPr lvl="1" algn="l" rtl="0"/>
            <a:r>
              <a:rPr dirty="0"/>
              <a:t>By collaborating with influencers and KOLs, brands can design more attractive marketing activities, such as lucky draws, discount code promotions, etc., to increase engagement.</a:t>
            </a:r>
          </a:p>
        </p:txBody>
      </p:sp>
      <p:sp>
        <p:nvSpPr>
          <p:cNvPr id="2" name="Title 1"/>
          <p:cNvSpPr>
            <a:spLocks noGrp="1"/>
          </p:cNvSpPr>
          <p:nvPr>
            <p:ph type="title"/>
          </p:nvPr>
        </p:nvSpPr>
        <p:spPr/>
        <p:txBody>
          <a:bodyPr>
            <a:normAutofit fontScale="90000"/>
          </a:bodyPr>
          <a:lstStyle/>
          <a:p>
            <a:pPr rtl="0"/>
            <a:r>
              <a:rPr dirty="0"/>
              <a:t>The role of </a:t>
            </a:r>
            <a:r>
              <a:rPr lang="en-US" dirty="0"/>
              <a:t>in</a:t>
            </a:r>
            <a:r>
              <a:rPr dirty="0"/>
              <a:t>fluencers and KOLs in e-commerce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algn="l" rtl="0"/>
            <a:r>
              <a:rPr dirty="0"/>
              <a:t>Starbucks launched a campaign on social media</a:t>
            </a:r>
            <a:r>
              <a:rPr dirty="0">
                <a:solidFill>
                  <a:srgbClr val="C00000"/>
                </a:solidFill>
              </a:rPr>
              <a:t>#WhiteCupContest event</a:t>
            </a:r>
            <a:r>
              <a:rPr dirty="0"/>
              <a:t>,</a:t>
            </a:r>
            <a:endParaRPr lang="en-US" dirty="0"/>
          </a:p>
          <a:p>
            <a:pPr lvl="1" algn="l" rtl="0"/>
            <a:r>
              <a:rPr sz="4000" dirty="0"/>
              <a:t>Invite consumers to</a:t>
            </a:r>
            <a:r>
              <a:rPr sz="4000" dirty="0">
                <a:solidFill>
                  <a:srgbClr val="C00000"/>
                </a:solidFill>
              </a:rPr>
              <a:t>Create artwork on white coffee cup</a:t>
            </a:r>
            <a:r>
              <a:rPr sz="4000" dirty="0"/>
              <a:t>And share.</a:t>
            </a:r>
            <a:endParaRPr lang="en-US" sz="4000" dirty="0"/>
          </a:p>
          <a:p>
            <a:pPr lvl="1" algn="l" rtl="0"/>
            <a:r>
              <a:rPr sz="4000" dirty="0"/>
              <a:t>This activity not only stimulated a large amount of UGC,</a:t>
            </a:r>
            <a:endParaRPr lang="en-US" sz="4000" dirty="0"/>
          </a:p>
          <a:p>
            <a:pPr lvl="1" algn="l" rtl="0"/>
            <a:r>
              <a:rPr sz="4000" dirty="0"/>
              <a:t>It also successfully increased the brand’s social influence and consumer engagement.</a:t>
            </a:r>
          </a:p>
        </p:txBody>
      </p:sp>
      <p:sp>
        <p:nvSpPr>
          <p:cNvPr id="2" name="Title 1"/>
          <p:cNvSpPr>
            <a:spLocks noGrp="1"/>
          </p:cNvSpPr>
          <p:nvPr>
            <p:ph type="title"/>
          </p:nvPr>
        </p:nvSpPr>
        <p:spPr/>
        <p:txBody>
          <a:bodyPr>
            <a:normAutofit fontScale="90000"/>
          </a:bodyPr>
          <a:lstStyle/>
          <a:p>
            <a:pPr rtl="0"/>
            <a:r>
              <a:rPr dirty="0"/>
              <a:t>Case Study: Starbucks’ #WhiteCupContest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FD3D151A-60CB-41E2-A70E-6437440366F9}"/>
              </a:ext>
            </a:extLst>
          </p:cNvPr>
          <p:cNvSpPr>
            <a:spLocks noGrp="1"/>
          </p:cNvSpPr>
          <p:nvPr>
            <p:ph type="subTitle" idx="1"/>
          </p:nvPr>
        </p:nvSpPr>
        <p:spPr/>
        <p:txBody>
          <a:bodyPr/>
          <a:lstStyle/>
          <a:p>
            <a:pPr rtl="0"/>
            <a:r>
              <a:rPr lang="en-US" altLang="zh-CN" dirty="0"/>
              <a:t>9.</a:t>
            </a:r>
            <a:r>
              <a:rPr lang="zh-CN" altLang="en-US" dirty="0"/>
              <a:t>Conclusion</a:t>
            </a:r>
            <a:endParaRPr lang="zh-TW" altLang="en-US" dirty="0"/>
          </a:p>
        </p:txBody>
      </p:sp>
    </p:spTree>
    <p:extLst>
      <p:ext uri="{BB962C8B-B14F-4D97-AF65-F5344CB8AC3E}">
        <p14:creationId xmlns:p14="http://schemas.microsoft.com/office/powerpoint/2010/main" val="32767518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algn="l" rtl="0"/>
            <a:r>
              <a:rPr dirty="0"/>
              <a:t>The rise of social commerce and influencer economy is redefining the future of e-commerce.</a:t>
            </a:r>
            <a:endParaRPr lang="en-US" dirty="0"/>
          </a:p>
          <a:p>
            <a:pPr algn="l" rtl="0"/>
            <a:r>
              <a:rPr dirty="0"/>
              <a:t>Through effective</a:t>
            </a:r>
            <a:r>
              <a:rPr lang="zh-CN" altLang="en-US" dirty="0"/>
              <a:t>Several methods:</a:t>
            </a:r>
            <a:endParaRPr lang="en-US" dirty="0"/>
          </a:p>
          <a:p>
            <a:pPr lvl="1" algn="l" rtl="0"/>
            <a:r>
              <a:rPr dirty="0">
                <a:solidFill>
                  <a:srgbClr val="7030A0"/>
                </a:solidFill>
                <a:highlight>
                  <a:srgbClr val="FFFF00"/>
                </a:highlight>
              </a:rPr>
              <a:t>Using social media platforms,</a:t>
            </a:r>
            <a:endParaRPr lang="en-US" dirty="0">
              <a:solidFill>
                <a:srgbClr val="7030A0"/>
              </a:solidFill>
              <a:highlight>
                <a:srgbClr val="FFFF00"/>
              </a:highlight>
            </a:endParaRPr>
          </a:p>
          <a:p>
            <a:pPr lvl="1" algn="l" rtl="0"/>
            <a:r>
              <a:rPr dirty="0">
                <a:solidFill>
                  <a:srgbClr val="7030A0"/>
                </a:solidFill>
                <a:highlight>
                  <a:srgbClr val="FFFF00"/>
                </a:highlight>
              </a:rPr>
              <a:t>The influence of Internet celebrities and KOLs,</a:t>
            </a:r>
            <a:endParaRPr lang="en-US" dirty="0">
              <a:solidFill>
                <a:srgbClr val="7030A0"/>
              </a:solidFill>
              <a:highlight>
                <a:srgbClr val="FFFF00"/>
              </a:highlight>
            </a:endParaRPr>
          </a:p>
          <a:p>
            <a:pPr lvl="1" algn="l" rtl="0"/>
            <a:r>
              <a:rPr dirty="0">
                <a:solidFill>
                  <a:srgbClr val="7030A0"/>
                </a:solidFill>
                <a:highlight>
                  <a:srgbClr val="FFFF00"/>
                </a:highlight>
              </a:rPr>
              <a:t>and encouraging user-generated content,</a:t>
            </a:r>
            <a:endParaRPr lang="en-US" dirty="0">
              <a:solidFill>
                <a:srgbClr val="7030A0"/>
              </a:solidFill>
              <a:highlight>
                <a:srgbClr val="FFFF00"/>
              </a:highlight>
            </a:endParaRPr>
          </a:p>
          <a:p>
            <a:pPr algn="l" rtl="0"/>
            <a:r>
              <a:rPr dirty="0"/>
              <a:t>Companies can reach their target audiences more accurately, increase brand awareness and sales. In this era where social interaction is at the core, companies need to constantly innovate and adapt to succeed in the fierce market competition.</a:t>
            </a:r>
          </a:p>
        </p:txBody>
      </p:sp>
      <p:sp>
        <p:nvSpPr>
          <p:cNvPr id="2" name="Title 1"/>
          <p:cNvSpPr>
            <a:spLocks noGrp="1"/>
          </p:cNvSpPr>
          <p:nvPr>
            <p:ph type="title"/>
          </p:nvPr>
        </p:nvSpPr>
        <p:spPr/>
        <p:txBody>
          <a:bodyPr/>
          <a:lstStyle/>
          <a:p>
            <a:pPr rtl="0"/>
            <a:r>
              <a:rPr dirty="0"/>
              <a:t>Conclusion</a:t>
            </a:r>
          </a:p>
        </p:txBody>
      </p:sp>
    </p:spTree>
  </p:cSld>
  <p:clrMapOvr>
    <a:masterClrMapping/>
  </p:clrMapOvr>
</p:sld>
</file>

<file path=ppt/theme/theme1.xml><?xml version="1.0" encoding="utf-8"?>
<a:theme xmlns:a="http://schemas.openxmlformats.org/drawingml/2006/main" name="佈景主題4-粗體大字">
  <a:themeElements>
    <a:clrScheme name="夏至">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21873A"/>
      </a:hlink>
      <a:folHlink>
        <a:srgbClr val="717E00"/>
      </a:folHlink>
    </a:clrScheme>
    <a:fontScheme name="School Presentation">
      <a:majorFont>
        <a:latin typeface="Bookman Old Style"/>
        <a:ea typeface=""/>
        <a:cs typeface=""/>
      </a:majorFont>
      <a:minorFont>
        <a:latin typeface="Segoe Condens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佈景主題4-粗體大字" id="{FAB37755-8BFD-40C9-964E-A3E00EB2AC0B}" vid="{1590615A-8909-46AD-9BAB-84E7CBD626D0}"/>
    </a:ext>
  </a:extLst>
</a:theme>
</file>

<file path=docProps/app.xml><?xml version="1.0" encoding="utf-8"?>
<Properties xmlns="http://schemas.openxmlformats.org/officeDocument/2006/extended-properties" xmlns:vt="http://schemas.openxmlformats.org/officeDocument/2006/docPropsVTypes">
  <Template>佈景主題4-粗體大字</Template>
  <TotalTime>445</TotalTime>
  <Words>6089</Words>
  <Application>Microsoft Office PowerPoint</Application>
  <PresentationFormat>如螢幕大小 (4:3)</PresentationFormat>
  <Paragraphs>451</Paragraphs>
  <Slides>92</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92</vt:i4>
      </vt:variant>
    </vt:vector>
  </HeadingPairs>
  <TitlesOfParts>
    <vt:vector size="99" baseType="lpstr">
      <vt:lpstr>Segoe Condensed</vt:lpstr>
      <vt:lpstr>system-ui</vt:lpstr>
      <vt:lpstr>微軟正黑體</vt:lpstr>
      <vt:lpstr>Arial</vt:lpstr>
      <vt:lpstr>Bookman Old Style</vt:lpstr>
      <vt:lpstr>Roboto</vt:lpstr>
      <vt:lpstr>佈景主題4-粗體大字</vt:lpstr>
      <vt:lpstr>Ching-Wen Chen</vt:lpstr>
      <vt:lpstr>Unit Outline</vt:lpstr>
      <vt:lpstr>PowerPoint 簡報</vt:lpstr>
      <vt:lpstr>Definition of Social Commerce</vt:lpstr>
      <vt:lpstr>The Development of Social Commerce</vt:lpstr>
      <vt:lpstr>PowerPoint 簡報</vt:lpstr>
      <vt:lpstr>Definition of Internet Influencers and KOLs</vt:lpstr>
      <vt:lpstr>The sources of influence of Internet Influencers and KOLs</vt:lpstr>
      <vt:lpstr>The role of influencers and KOLs in e-commerce</vt:lpstr>
      <vt:lpstr>PowerPoint 簡報</vt:lpstr>
      <vt:lpstr>Mainstream social commerce platforms</vt:lpstr>
      <vt:lpstr>PowerPoint 簡報</vt:lpstr>
      <vt:lpstr>Mainstream social commerce platforms</vt:lpstr>
      <vt:lpstr>Chinese version IG: Xiaohongshu</vt:lpstr>
      <vt:lpstr>Chinese version IG: Xiaohongshu</vt:lpstr>
      <vt:lpstr>Chinese versionIG: Xiaohongshu</vt:lpstr>
      <vt:lpstr>Why Xiaohongshu is so popular? How does it differ from Instagram?</vt:lpstr>
      <vt:lpstr>Why Xiaohongshu is so popular? How does it differ from Instagram?</vt:lpstr>
      <vt:lpstr>Why Xiaohongshu is so popular? How does it differ from Instagram?</vt:lpstr>
      <vt:lpstr>Why Xiaohongshu is so popular? How does it differ from Instagram?</vt:lpstr>
      <vt:lpstr>In the search bar, enter: ponytail</vt:lpstr>
      <vt:lpstr>PowerPoint 簡報</vt:lpstr>
      <vt:lpstr>PowerPoint 簡報</vt:lpstr>
      <vt:lpstr>Why Xiaohongshu is so popular? How does it differ from Instagram?</vt:lpstr>
      <vt:lpstr>Why Xiaohongshu is so popular? How does it differ from Instagram?</vt:lpstr>
      <vt:lpstr>Why Xiaohongshu is so popular? How does it differ from Instagram?</vt:lpstr>
      <vt:lpstr>Xiaohongshu's unique integration of social networking and e-commerce</vt:lpstr>
      <vt:lpstr>Xiaohongshu's unique integration of social networking and e-commerce</vt:lpstr>
      <vt:lpstr>Differences between Xiaohongshu and other social media platforms</vt:lpstr>
      <vt:lpstr>How to use Xiaohongshu in Taiwan</vt:lpstr>
      <vt:lpstr>PowerPoint 簡報</vt:lpstr>
      <vt:lpstr>1.Do all products on Xiaohongshu's mall ship from mainland China? Are there any products that ship from Taiwan?</vt:lpstr>
      <vt:lpstr>2.Can Taiwanese buy mainland products in the mall?</vt:lpstr>
      <vt:lpstr>2.Can Taiwanese buy mainland products in the mall?</vt:lpstr>
      <vt:lpstr>3.Do you need a mobile phone to read Xiaohongshu app, is there a web version?</vt:lpstr>
      <vt:lpstr>Xiaohongshu, web version, after logging in</vt:lpstr>
      <vt:lpstr>PowerPoint 簡報</vt:lpstr>
      <vt:lpstr>4. The current usage of Xiaohongshu in Taiwan The basic algorithm for Xiaohongshu's traffic recommendation system</vt:lpstr>
      <vt:lpstr>Why would Xiaohongshu recommend an article with the hashtag "football" to me?</vt:lpstr>
      <vt:lpstr>Why would Xiaohongshu recommend an article with the hashtag "football" to me?</vt:lpstr>
      <vt:lpstr>Why have Chinese apps like TikTok/Xiaohongshu become popular worldwide?</vt:lpstr>
      <vt:lpstr>One of the key mechanisms in Xiaohongshu's recommendation algorithm is whether an article or video will be recommended by the system</vt:lpstr>
      <vt:lpstr>How can I make it easier for users to see my articles or videos when they search for keywords?</vt:lpstr>
      <vt:lpstr>How can I make it easier for users to see my articles or videos when they search for keywords?</vt:lpstr>
      <vt:lpstr>PowerPoint 簡報</vt:lpstr>
      <vt:lpstr>How can I make it easier for users to see my articles or videos when they search for keywords?</vt:lpstr>
      <vt:lpstr>How can I make it easier for users to see my articles or videos when they search for keywords?</vt:lpstr>
      <vt:lpstr>How can I make it easier for users to see my articles or videos when they search for keywords?</vt:lpstr>
      <vt:lpstr>Other Successful Case Analysis</vt:lpstr>
      <vt:lpstr>Other Successful Case Analysis</vt:lpstr>
      <vt:lpstr>PowerPoint 簡報</vt:lpstr>
      <vt:lpstr>5. Which social media platforms combine social interaction with online shopping features?</vt:lpstr>
      <vt:lpstr>5. Which social media platforms combine social interaction with online shopping features?</vt:lpstr>
      <vt:lpstr>5. Which social media platforms combine social interaction with online shopping features?</vt:lpstr>
      <vt:lpstr>5. Which social media platforms combine social interaction with online shopping features?</vt:lpstr>
      <vt:lpstr>PowerPoint 簡報</vt:lpstr>
      <vt:lpstr>Facebook Store is basically free</vt:lpstr>
      <vt:lpstr>Facebook Shops</vt:lpstr>
      <vt:lpstr>Facebook Shops</vt:lpstr>
      <vt:lpstr>PowerPoint 簡報</vt:lpstr>
      <vt:lpstr>Google Shopping</vt:lpstr>
      <vt:lpstr>Google Shopping</vt:lpstr>
      <vt:lpstr>Google Shopping</vt:lpstr>
      <vt:lpstr>PowerPoint 簡報</vt:lpstr>
      <vt:lpstr>Youtube Shopping Tagging Products in Videos, Live Streaming for Sales</vt:lpstr>
      <vt:lpstr>Youtube Shopping Tagging Products in Videos, Live Streaming for Sales</vt:lpstr>
      <vt:lpstr>You can also directly mark the link of the product in the video</vt:lpstr>
      <vt:lpstr>PowerPoint 簡報</vt:lpstr>
      <vt:lpstr>IG Shopping function </vt:lpstr>
      <vt:lpstr>Taiwan has not been able to use IG shop</vt:lpstr>
      <vt:lpstr>After the 2023 update, IG Shopping/IG Shop has disappeared from the shortcut bar.</vt:lpstr>
      <vt:lpstr>The future direction of IG: Separating IG from e-commerce shopping to maximize the potential of each platform.</vt:lpstr>
      <vt:lpstr>PowerPoint 簡報</vt:lpstr>
      <vt:lpstr>Current trends in social media e-commerce:  traffic diversion</vt:lpstr>
      <vt:lpstr>Another type of social media e-commerce development: Group Buying</vt:lpstr>
      <vt:lpstr>Five methods for e-commerce development on social media platforms like IG.</vt:lpstr>
      <vt:lpstr>PowerPoint 簡報</vt:lpstr>
      <vt:lpstr>Case Study: Shein</vt:lpstr>
      <vt:lpstr>Case Study: Shein</vt:lpstr>
      <vt:lpstr>What is Return on Investment (ROI) = 1:3?</vt:lpstr>
      <vt:lpstr>Case Study: Shein</vt:lpstr>
      <vt:lpstr>What is【Affiliate Program, Distribution】</vt:lpstr>
      <vt:lpstr>What is【Affiliate Program, Distribution】</vt:lpstr>
      <vt:lpstr>Google Affiliate Program</vt:lpstr>
      <vt:lpstr>PowerPoint 簡報</vt:lpstr>
      <vt:lpstr>Definition of User-Generated Content</vt:lpstr>
      <vt:lpstr>The value of UGC in social commerce</vt:lpstr>
      <vt:lpstr>PowerPoint 簡報</vt:lpstr>
      <vt:lpstr>How to use UGC for marketing</vt:lpstr>
      <vt:lpstr>Case Study: Starbucks’ #WhiteCupContest</vt:lpstr>
      <vt:lpstr>PowerPoint 簡報</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陳擎文</dc:title>
  <dc:subject/>
  <dc:creator/>
  <cp:keywords/>
  <dc:description>generated using python-pptx</dc:description>
  <cp:lastModifiedBy>tsu ccw</cp:lastModifiedBy>
  <cp:revision>62</cp:revision>
  <dcterms:created xsi:type="dcterms:W3CDTF">2013-01-27T09:14:16Z</dcterms:created>
  <dcterms:modified xsi:type="dcterms:W3CDTF">2024-09-05T15:47:08Z</dcterms:modified>
  <cp:category/>
</cp:coreProperties>
</file>